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7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9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ata4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ata8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ata10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  <p:sldMasterId id="2147483687" r:id="rId2"/>
  </p:sldMasterIdLst>
  <p:notesMasterIdLst>
    <p:notesMasterId r:id="rId41"/>
  </p:notesMasterIdLst>
  <p:sldIdLst>
    <p:sldId id="260" r:id="rId3"/>
    <p:sldId id="258" r:id="rId4"/>
    <p:sldId id="304" r:id="rId5"/>
    <p:sldId id="259" r:id="rId6"/>
    <p:sldId id="262" r:id="rId7"/>
    <p:sldId id="266" r:id="rId8"/>
    <p:sldId id="299" r:id="rId9"/>
    <p:sldId id="267" r:id="rId10"/>
    <p:sldId id="268" r:id="rId11"/>
    <p:sldId id="269" r:id="rId12"/>
    <p:sldId id="270" r:id="rId13"/>
    <p:sldId id="29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30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301" r:id="rId32"/>
    <p:sldId id="303" r:id="rId33"/>
    <p:sldId id="291" r:id="rId34"/>
    <p:sldId id="292" r:id="rId35"/>
    <p:sldId id="293" r:id="rId36"/>
    <p:sldId id="294" r:id="rId37"/>
    <p:sldId id="295" r:id="rId38"/>
    <p:sldId id="296" r:id="rId39"/>
    <p:sldId id="30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AAFE"/>
    <a:srgbClr val="7FDD21"/>
    <a:srgbClr val="FFDB2C"/>
    <a:srgbClr val="40DD09"/>
    <a:srgbClr val="0094FE"/>
    <a:srgbClr val="FFFF47"/>
    <a:srgbClr val="FFF3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diagrams/_rels/data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image" Target="../media/image62.png"/><Relationship Id="rId4" Type="http://schemas.openxmlformats.org/officeDocument/2006/relationships/image" Target="../media/image1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image" Target="../media/image500.png"/><Relationship Id="rId4" Type="http://schemas.openxmlformats.org/officeDocument/2006/relationships/image" Target="../media/image8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1.png"/><Relationship Id="rId1" Type="http://schemas.openxmlformats.org/officeDocument/2006/relationships/image" Target="../media/image410.png"/><Relationship Id="rId4" Type="http://schemas.openxmlformats.org/officeDocument/2006/relationships/image" Target="../media/image120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image" Target="../media/image62.png"/><Relationship Id="rId4" Type="http://schemas.openxmlformats.org/officeDocument/2006/relationships/image" Target="../media/image1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83E68B-517B-4709-8FE4-9255DF79F1B2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0636661-F903-4B9B-848D-7E5C138C654F}">
      <dgm:prSet custT="1"/>
      <dgm:spPr/>
      <dgm:t>
        <a:bodyPr/>
        <a:lstStyle/>
        <a:p>
          <a:pPr algn="l" rtl="0"/>
          <a:r>
            <a:rPr lang="en-US" sz="1800" b="1" dirty="0" err="1"/>
            <a:t>Algorithmica</a:t>
          </a:r>
          <a:r>
            <a:rPr lang="en-US" sz="1800" b="1" dirty="0"/>
            <a:t>:</a:t>
          </a:r>
          <a:br>
            <a:rPr lang="en-US" sz="1800" b="1" dirty="0"/>
          </a:br>
          <a:r>
            <a:rPr lang="en-US" sz="1800" dirty="0">
              <a:solidFill>
                <a:srgbClr val="00B050"/>
              </a:solidFill>
            </a:rPr>
            <a:t>P = NP</a:t>
          </a:r>
          <a:endParaRPr lang="he-IL" sz="1800" dirty="0">
            <a:solidFill>
              <a:srgbClr val="00B050"/>
            </a:solidFill>
          </a:endParaRPr>
        </a:p>
      </dgm:t>
    </dgm:pt>
    <dgm:pt modelId="{ED18B1E3-35C2-4782-B086-50962A821572}" type="parTrans" cxnId="{0661E06C-121E-47A4-BAB7-43A795999B5C}">
      <dgm:prSet/>
      <dgm:spPr/>
      <dgm:t>
        <a:bodyPr/>
        <a:lstStyle/>
        <a:p>
          <a:pPr algn="l" rtl="1"/>
          <a:endParaRPr lang="he-IL"/>
        </a:p>
      </dgm:t>
    </dgm:pt>
    <dgm:pt modelId="{6A21AD27-6D72-440B-92DF-73422831FFE1}" type="sibTrans" cxnId="{0661E06C-121E-47A4-BAB7-43A795999B5C}">
      <dgm:prSet/>
      <dgm:spPr/>
      <dgm:t>
        <a:bodyPr/>
        <a:lstStyle/>
        <a:p>
          <a:pPr algn="l"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786E44AD-ED21-4632-BFBB-269AF18A4ADC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Heuristica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dirty="0">
                  <a:solidFill>
                    <a:srgbClr val="FF0000"/>
                  </a:solidFill>
                </a:rPr>
                <a:t>P </a:t>
              </a:r>
              <a14:m>
                <m:oMath xmlns:m="http://schemas.openxmlformats.org/officeDocument/2006/math">
                  <m:r>
                    <a:rPr lang="en-US" sz="1800" b="0" i="1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≠</m:t>
                  </m:r>
                </m:oMath>
              </a14:m>
              <a:r>
                <a:rPr lang="en-US" sz="1800" dirty="0">
                  <a:solidFill>
                    <a:srgbClr val="FF0000"/>
                  </a:solidFill>
                </a:rPr>
                <a:t> NP but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00B050"/>
                  </a:solidFill>
                </a:rPr>
                <a:t>NP is easy-on-average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Choice>
      <mc:Fallback xmlns="">
        <dgm:pt modelId="{786E44AD-ED21-4632-BFBB-269AF18A4ADC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Heuristica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dirty="0" smtClean="0">
                  <a:solidFill>
                    <a:srgbClr val="FF0000"/>
                  </a:solidFill>
                </a:rPr>
                <a:t>P </a:t>
              </a:r>
              <a:r>
                <a:rPr lang="en-US" sz="1800" b="0" i="0">
                  <a:solidFill>
                    <a:srgbClr val="FF0000"/>
                  </a:solidFill>
                  <a:latin typeface="Cambria Math" panose="02040503050406030204" pitchFamily="18" charset="0"/>
                </a:rPr>
                <a:t>≠</a:t>
              </a:r>
              <a:r>
                <a:rPr lang="en-US" sz="1800" dirty="0">
                  <a:solidFill>
                    <a:srgbClr val="FF0000"/>
                  </a:solidFill>
                </a:rPr>
                <a:t> NP but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00B050"/>
                  </a:solidFill>
                </a:rPr>
                <a:t>NP is easy-on-average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Fallback>
    </mc:AlternateContent>
    <dgm:pt modelId="{05A3F9F4-0633-49E5-AE24-7456EF50A51B}" type="parTrans" cxnId="{FBE69CA7-7415-4648-B99E-CAAB3AD861F6}">
      <dgm:prSet/>
      <dgm:spPr/>
      <dgm:t>
        <a:bodyPr/>
        <a:lstStyle/>
        <a:p>
          <a:pPr algn="l" rtl="1"/>
          <a:endParaRPr lang="he-IL"/>
        </a:p>
      </dgm:t>
    </dgm:pt>
    <dgm:pt modelId="{3968858B-002E-4C23-8AC4-E547D75B82F0}" type="sibTrans" cxnId="{FBE69CA7-7415-4648-B99E-CAAB3AD861F6}">
      <dgm:prSet/>
      <dgm:spPr/>
      <dgm:t>
        <a:bodyPr/>
        <a:lstStyle/>
        <a:p>
          <a:pPr algn="l"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2971DE06-78AA-4ABA-AA62-FF50A6E4BDF7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Pessiland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dirty="0">
                  <a:solidFill>
                    <a:srgbClr val="FF0000"/>
                  </a:solidFill>
                </a:rPr>
                <a:t>NP is hard-on-average but </a:t>
              </a:r>
              <a14:m>
                <m:oMath xmlns:m="http://schemas.openxmlformats.org/officeDocument/2006/math">
                  <m:r>
                    <a:rPr lang="en-US" sz="1800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∄</m:t>
                  </m:r>
                </m:oMath>
              </a14:m>
              <a:r>
                <a:rPr lang="en-US" sz="1800" dirty="0">
                  <a:solidFill>
                    <a:srgbClr val="00B050"/>
                  </a:solidFill>
                </a:rPr>
                <a:t> one-way functions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Choice>
      <mc:Fallback xmlns="">
        <dgm:pt modelId="{2971DE06-78AA-4ABA-AA62-FF50A6E4BDF7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Pessiland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dirty="0">
                  <a:solidFill>
                    <a:srgbClr val="FF0000"/>
                  </a:solidFill>
                </a:rPr>
                <a:t>NP is hard-on-average but </a:t>
              </a:r>
              <a:r>
                <a:rPr lang="en-US" sz="1800" b="0" i="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a:t>∄</a:t>
              </a:r>
              <a:r>
                <a:rPr lang="en-US" sz="1800" dirty="0">
                  <a:solidFill>
                    <a:srgbClr val="00B050"/>
                  </a:solidFill>
                </a:rPr>
                <a:t> one-way functions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Fallback>
    </mc:AlternateContent>
    <dgm:pt modelId="{06D6FEF4-761F-4073-A6A8-0E1BC2856D53}" type="parTrans" cxnId="{470B0480-9BBB-4712-AB9B-919207451AD6}">
      <dgm:prSet/>
      <dgm:spPr/>
      <dgm:t>
        <a:bodyPr/>
        <a:lstStyle/>
        <a:p>
          <a:pPr algn="l" rtl="1"/>
          <a:endParaRPr lang="he-IL"/>
        </a:p>
      </dgm:t>
    </dgm:pt>
    <dgm:pt modelId="{2FA4A2B7-6593-4819-B784-E238B8EE2EE2}" type="sibTrans" cxnId="{470B0480-9BBB-4712-AB9B-919207451AD6}">
      <dgm:prSet/>
      <dgm:spPr/>
      <dgm:t>
        <a:bodyPr/>
        <a:lstStyle/>
        <a:p>
          <a:pPr algn="l"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A290463C-26D6-441D-B032-8AE5D01B95C0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Minicrypt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14:m>
                <m:oMath xmlns:m="http://schemas.openxmlformats.org/officeDocument/2006/math">
                  <m:r>
                    <a:rPr lang="en-US" sz="1800" i="1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∃</m:t>
                  </m:r>
                </m:oMath>
              </a14:m>
              <a:r>
                <a:rPr lang="en-US" sz="1800" dirty="0">
                  <a:solidFill>
                    <a:srgbClr val="FF0000"/>
                  </a:solidFill>
                </a:rPr>
                <a:t> one-way functions but </a:t>
              </a:r>
              <a14:m>
                <m:oMath xmlns:m="http://schemas.openxmlformats.org/officeDocument/2006/math">
                  <m:r>
                    <a:rPr lang="en-US" sz="180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∄</m:t>
                  </m:r>
                </m:oMath>
              </a14:m>
              <a:r>
                <a:rPr lang="en-US" sz="1800" dirty="0">
                  <a:solidFill>
                    <a:srgbClr val="00B050"/>
                  </a:solidFill>
                </a:rPr>
                <a:t> public-key crypto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Choice>
      <mc:Fallback xmlns="">
        <dgm:pt modelId="{A290463C-26D6-441D-B032-8AE5D01B95C0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Minicrypt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i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∃</a:t>
              </a:r>
              <a:r>
                <a:rPr lang="en-US" sz="1800" dirty="0">
                  <a:solidFill>
                    <a:srgbClr val="FF0000"/>
                  </a:solidFill>
                </a:rPr>
                <a:t> one-way functions but </a:t>
              </a:r>
              <a:r>
                <a:rPr lang="en-US" sz="1800" i="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a:t>∄</a:t>
              </a:r>
              <a:r>
                <a:rPr lang="en-US" sz="1800" dirty="0">
                  <a:solidFill>
                    <a:srgbClr val="00B050"/>
                  </a:solidFill>
                </a:rPr>
                <a:t> public-key crypto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Fallback>
    </mc:AlternateContent>
    <dgm:pt modelId="{63B7134F-E384-4349-BA99-B367BBA41EFD}" type="parTrans" cxnId="{47BD4765-0863-4EB1-8735-0EC7E8C755E1}">
      <dgm:prSet/>
      <dgm:spPr/>
      <dgm:t>
        <a:bodyPr/>
        <a:lstStyle/>
        <a:p>
          <a:pPr algn="l" rtl="1"/>
          <a:endParaRPr lang="he-IL"/>
        </a:p>
      </dgm:t>
    </dgm:pt>
    <dgm:pt modelId="{1BC7AC19-D63F-483C-BBEA-2A79080F3436}" type="sibTrans" cxnId="{47BD4765-0863-4EB1-8735-0EC7E8C755E1}">
      <dgm:prSet/>
      <dgm:spPr/>
      <dgm:t>
        <a:bodyPr/>
        <a:lstStyle/>
        <a:p>
          <a:pPr algn="l"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C73E6495-4846-46B9-917C-A54ED36553FF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Cryptomania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14:m>
                <m:oMath xmlns:m="http://schemas.openxmlformats.org/officeDocument/2006/math">
                  <m:r>
                    <a:rPr lang="en-US" sz="1800" i="1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∃</m:t>
                  </m:r>
                </m:oMath>
              </a14:m>
              <a:r>
                <a:rPr lang="en-US" sz="1800" dirty="0">
                  <a:solidFill>
                    <a:srgbClr val="FF0000"/>
                  </a:solidFill>
                </a:rPr>
                <a:t> public-key cryptography</a:t>
              </a:r>
              <a:endParaRPr lang="he-IL" sz="1800" dirty="0"/>
            </a:p>
          </dgm:t>
        </dgm:pt>
      </mc:Choice>
      <mc:Fallback xmlns="">
        <dgm:pt modelId="{C73E6495-4846-46B9-917C-A54ED36553FF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Cryptomania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i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∃</a:t>
              </a:r>
              <a:r>
                <a:rPr lang="en-US" sz="1800" dirty="0">
                  <a:solidFill>
                    <a:srgbClr val="FF0000"/>
                  </a:solidFill>
                </a:rPr>
                <a:t> public-key cryptography</a:t>
              </a:r>
              <a:endParaRPr lang="he-IL" sz="1800" dirty="0"/>
            </a:p>
          </dgm:t>
        </dgm:pt>
      </mc:Fallback>
    </mc:AlternateContent>
    <dgm:pt modelId="{5C6DB880-212B-42ED-8D9D-39BB4152E748}" type="parTrans" cxnId="{8C3D88E1-1304-4589-B212-95A3ADDA638A}">
      <dgm:prSet/>
      <dgm:spPr/>
      <dgm:t>
        <a:bodyPr/>
        <a:lstStyle/>
        <a:p>
          <a:pPr algn="l" rtl="1"/>
          <a:endParaRPr lang="he-IL"/>
        </a:p>
      </dgm:t>
    </dgm:pt>
    <dgm:pt modelId="{665FB3F7-AAA7-4CB6-88F3-7033604D9355}" type="sibTrans" cxnId="{8C3D88E1-1304-4589-B212-95A3ADDA638A}">
      <dgm:prSet/>
      <dgm:spPr/>
      <dgm:t>
        <a:bodyPr/>
        <a:lstStyle/>
        <a:p>
          <a:pPr algn="l" rtl="1"/>
          <a:endParaRPr lang="he-IL"/>
        </a:p>
      </dgm:t>
    </dgm:pt>
    <dgm:pt modelId="{67BE83F6-8646-452C-B8E4-78C1BB909CAF}">
      <dgm:prSet/>
      <dgm:spPr/>
      <dgm:t>
        <a:bodyPr/>
        <a:lstStyle/>
        <a:p>
          <a:endParaRPr lang="en-US"/>
        </a:p>
      </dgm:t>
    </dgm:pt>
    <dgm:pt modelId="{D34BA39F-52D0-4420-B3C0-9579BB54FFBF}" type="parTrans" cxnId="{80AE6982-72AE-470F-914D-1490809DF0C8}">
      <dgm:prSet/>
      <dgm:spPr/>
      <dgm:t>
        <a:bodyPr/>
        <a:lstStyle/>
        <a:p>
          <a:pPr algn="l" rtl="1"/>
          <a:endParaRPr lang="he-IL"/>
        </a:p>
      </dgm:t>
    </dgm:pt>
    <dgm:pt modelId="{013E7463-04AC-4FA3-A1E0-278C41894F96}" type="sibTrans" cxnId="{80AE6982-72AE-470F-914D-1490809DF0C8}">
      <dgm:prSet/>
      <dgm:spPr/>
      <dgm:t>
        <a:bodyPr/>
        <a:lstStyle/>
        <a:p>
          <a:pPr algn="l" rtl="1"/>
          <a:endParaRPr lang="he-IL"/>
        </a:p>
      </dgm:t>
    </dgm:pt>
    <dgm:pt modelId="{1EC8C509-32A4-4988-9BC8-222EED8822B8}">
      <dgm:prSet/>
      <dgm:spPr/>
      <dgm:t>
        <a:bodyPr/>
        <a:lstStyle/>
        <a:p>
          <a:endParaRPr lang="en-US"/>
        </a:p>
      </dgm:t>
    </dgm:pt>
    <dgm:pt modelId="{9451F67C-176D-4FB2-8477-02201B601DE9}" type="parTrans" cxnId="{3CB438A9-CB92-4DEA-88DE-1A17BD19B308}">
      <dgm:prSet/>
      <dgm:spPr/>
      <dgm:t>
        <a:bodyPr/>
        <a:lstStyle/>
        <a:p>
          <a:pPr rtl="1"/>
          <a:endParaRPr lang="he-IL"/>
        </a:p>
      </dgm:t>
    </dgm:pt>
    <dgm:pt modelId="{F3BAF165-440C-44D6-8EB5-C95480C32FF8}" type="sibTrans" cxnId="{3CB438A9-CB92-4DEA-88DE-1A17BD19B308}">
      <dgm:prSet/>
      <dgm:spPr/>
      <dgm:t>
        <a:bodyPr/>
        <a:lstStyle/>
        <a:p>
          <a:pPr rtl="1"/>
          <a:endParaRPr lang="he-IL"/>
        </a:p>
      </dgm:t>
    </dgm:pt>
    <dgm:pt modelId="{4F769866-C1E6-400E-9259-CBD9CEF6E658}" type="pres">
      <dgm:prSet presAssocID="{2083E68B-517B-4709-8FE4-9255DF79F1B2}" presName="arrowDiagram" presStyleCnt="0">
        <dgm:presLayoutVars>
          <dgm:chMax val="5"/>
          <dgm:dir/>
          <dgm:resizeHandles val="exact"/>
        </dgm:presLayoutVars>
      </dgm:prSet>
      <dgm:spPr/>
    </dgm:pt>
    <dgm:pt modelId="{FADD2C5A-22B2-4AF5-BFCD-969FC56AD69E}" type="pres">
      <dgm:prSet presAssocID="{2083E68B-517B-4709-8FE4-9255DF79F1B2}" presName="arrow" presStyleLbl="bgShp" presStyleIdx="0" presStyleCnt="1" custLinFactNeighborX="0"/>
      <dgm:spPr/>
    </dgm:pt>
    <dgm:pt modelId="{D3CFF664-7208-4CD2-90DD-69DDF63FBD1C}" type="pres">
      <dgm:prSet presAssocID="{2083E68B-517B-4709-8FE4-9255DF79F1B2}" presName="arrowDiagram5" presStyleCnt="0"/>
      <dgm:spPr/>
    </dgm:pt>
    <dgm:pt modelId="{C38E969F-A1EF-489E-9234-BF65B3CC2D25}" type="pres">
      <dgm:prSet presAssocID="{60636661-F903-4B9B-848D-7E5C138C654F}" presName="bullet5a" presStyleLbl="node1" presStyleIdx="0" presStyleCnt="5"/>
      <dgm:spPr/>
    </dgm:pt>
    <dgm:pt modelId="{78CAB708-9FB7-4AF4-B24D-52006146D541}" type="pres">
      <dgm:prSet presAssocID="{60636661-F903-4B9B-848D-7E5C138C654F}" presName="textBox5a" presStyleLbl="revTx" presStyleIdx="0" presStyleCnt="5" custScaleX="115442" custLinFactNeighborX="6690">
        <dgm:presLayoutVars>
          <dgm:bulletEnabled val="1"/>
        </dgm:presLayoutVars>
      </dgm:prSet>
      <dgm:spPr/>
    </dgm:pt>
    <dgm:pt modelId="{4A84C054-FFAE-4543-8869-097E43D12477}" type="pres">
      <dgm:prSet presAssocID="{786E44AD-ED21-4632-BFBB-269AF18A4ADC}" presName="bullet5b" presStyleLbl="node1" presStyleIdx="1" presStyleCnt="5"/>
      <dgm:spPr/>
    </dgm:pt>
    <dgm:pt modelId="{204C3FDF-6E28-47AB-B751-9FAC0290ECB0}" type="pres">
      <dgm:prSet presAssocID="{786E44AD-ED21-4632-BFBB-269AF18A4ADC}" presName="textBox5b" presStyleLbl="revTx" presStyleIdx="1" presStyleCnt="5" custScaleX="149958" custLinFactNeighborX="25344">
        <dgm:presLayoutVars>
          <dgm:bulletEnabled val="1"/>
        </dgm:presLayoutVars>
      </dgm:prSet>
      <dgm:spPr/>
    </dgm:pt>
    <dgm:pt modelId="{F04C6E81-E289-413E-B02B-2FB497980AA1}" type="pres">
      <dgm:prSet presAssocID="{2971DE06-78AA-4ABA-AA62-FF50A6E4BDF7}" presName="bullet5c" presStyleLbl="node1" presStyleIdx="2" presStyleCnt="5"/>
      <dgm:spPr/>
    </dgm:pt>
    <dgm:pt modelId="{53214C7A-E2AC-4CCA-AC76-933E2DA479AD}" type="pres">
      <dgm:prSet presAssocID="{2971DE06-78AA-4ABA-AA62-FF50A6E4BDF7}" presName="textBox5c" presStyleLbl="revTx" presStyleIdx="2" presStyleCnt="5" custScaleX="144429" custLinFactNeighborX="22246">
        <dgm:presLayoutVars>
          <dgm:bulletEnabled val="1"/>
        </dgm:presLayoutVars>
      </dgm:prSet>
      <dgm:spPr/>
    </dgm:pt>
    <dgm:pt modelId="{B146F88E-6C7D-42D0-B206-E4295D0ADEBF}" type="pres">
      <dgm:prSet presAssocID="{A290463C-26D6-441D-B032-8AE5D01B95C0}" presName="bullet5d" presStyleLbl="node1" presStyleIdx="3" presStyleCnt="5"/>
      <dgm:spPr/>
    </dgm:pt>
    <dgm:pt modelId="{F8370701-4C3B-44B5-91AC-4B45A39B3B4A}" type="pres">
      <dgm:prSet presAssocID="{A290463C-26D6-441D-B032-8AE5D01B95C0}" presName="textBox5d" presStyleLbl="revTx" presStyleIdx="3" presStyleCnt="5" custScaleX="136094" custLinFactNeighborX="18396">
        <dgm:presLayoutVars>
          <dgm:bulletEnabled val="1"/>
        </dgm:presLayoutVars>
      </dgm:prSet>
      <dgm:spPr/>
    </dgm:pt>
    <dgm:pt modelId="{61D6A08F-470D-41E5-81E1-B28B5879E2D6}" type="pres">
      <dgm:prSet presAssocID="{C73E6495-4846-46B9-917C-A54ED36553FF}" presName="bullet5e" presStyleLbl="node1" presStyleIdx="4" presStyleCnt="5"/>
      <dgm:spPr/>
    </dgm:pt>
    <dgm:pt modelId="{94779913-25BE-4445-B0D3-4A5A418D5E51}" type="pres">
      <dgm:prSet presAssocID="{C73E6495-4846-46B9-917C-A54ED36553FF}" presName="textBox5e" presStyleLbl="revTx" presStyleIdx="4" presStyleCnt="5" custScaleX="153198" custLinFactNeighborX="26280">
        <dgm:presLayoutVars>
          <dgm:bulletEnabled val="1"/>
        </dgm:presLayoutVars>
      </dgm:prSet>
      <dgm:spPr/>
    </dgm:pt>
  </dgm:ptLst>
  <dgm:cxnLst>
    <dgm:cxn modelId="{8CA30001-DBD4-4112-A5BF-5138723305D4}" type="presOf" srcId="{2083E68B-517B-4709-8FE4-9255DF79F1B2}" destId="{4F769866-C1E6-400E-9259-CBD9CEF6E658}" srcOrd="0" destOrd="0" presId="urn:microsoft.com/office/officeart/2005/8/layout/arrow2"/>
    <dgm:cxn modelId="{47BD4765-0863-4EB1-8735-0EC7E8C755E1}" srcId="{2083E68B-517B-4709-8FE4-9255DF79F1B2}" destId="{A290463C-26D6-441D-B032-8AE5D01B95C0}" srcOrd="3" destOrd="0" parTransId="{63B7134F-E384-4349-BA99-B367BBA41EFD}" sibTransId="{1BC7AC19-D63F-483C-BBEA-2A79080F3436}"/>
    <dgm:cxn modelId="{0661E06C-121E-47A4-BAB7-43A795999B5C}" srcId="{2083E68B-517B-4709-8FE4-9255DF79F1B2}" destId="{60636661-F903-4B9B-848D-7E5C138C654F}" srcOrd="0" destOrd="0" parTransId="{ED18B1E3-35C2-4782-B086-50962A821572}" sibTransId="{6A21AD27-6D72-440B-92DF-73422831FFE1}"/>
    <dgm:cxn modelId="{512B2E4D-15D3-46B9-85C4-7F7F3ADEBE5E}" type="presOf" srcId="{786E44AD-ED21-4632-BFBB-269AF18A4ADC}" destId="{204C3FDF-6E28-47AB-B751-9FAC0290ECB0}" srcOrd="0" destOrd="0" presId="urn:microsoft.com/office/officeart/2005/8/layout/arrow2"/>
    <dgm:cxn modelId="{AD1E1757-879E-4357-AF7A-A2603E6D057A}" type="presOf" srcId="{A290463C-26D6-441D-B032-8AE5D01B95C0}" destId="{F8370701-4C3B-44B5-91AC-4B45A39B3B4A}" srcOrd="0" destOrd="0" presId="urn:microsoft.com/office/officeart/2005/8/layout/arrow2"/>
    <dgm:cxn modelId="{470B0480-9BBB-4712-AB9B-919207451AD6}" srcId="{2083E68B-517B-4709-8FE4-9255DF79F1B2}" destId="{2971DE06-78AA-4ABA-AA62-FF50A6E4BDF7}" srcOrd="2" destOrd="0" parTransId="{06D6FEF4-761F-4073-A6A8-0E1BC2856D53}" sibTransId="{2FA4A2B7-6593-4819-B784-E238B8EE2EE2}"/>
    <dgm:cxn modelId="{80AE6982-72AE-470F-914D-1490809DF0C8}" srcId="{2083E68B-517B-4709-8FE4-9255DF79F1B2}" destId="{67BE83F6-8646-452C-B8E4-78C1BB909CAF}" srcOrd="5" destOrd="0" parTransId="{D34BA39F-52D0-4420-B3C0-9579BB54FFBF}" sibTransId="{013E7463-04AC-4FA3-A1E0-278C41894F96}"/>
    <dgm:cxn modelId="{A6230091-75CC-450B-B35E-3396E13B9BE6}" type="presOf" srcId="{C73E6495-4846-46B9-917C-A54ED36553FF}" destId="{94779913-25BE-4445-B0D3-4A5A418D5E51}" srcOrd="0" destOrd="0" presId="urn:microsoft.com/office/officeart/2005/8/layout/arrow2"/>
    <dgm:cxn modelId="{FBE69CA7-7415-4648-B99E-CAAB3AD861F6}" srcId="{2083E68B-517B-4709-8FE4-9255DF79F1B2}" destId="{786E44AD-ED21-4632-BFBB-269AF18A4ADC}" srcOrd="1" destOrd="0" parTransId="{05A3F9F4-0633-49E5-AE24-7456EF50A51B}" sibTransId="{3968858B-002E-4C23-8AC4-E547D75B82F0}"/>
    <dgm:cxn modelId="{3CB438A9-CB92-4DEA-88DE-1A17BD19B308}" srcId="{2083E68B-517B-4709-8FE4-9255DF79F1B2}" destId="{1EC8C509-32A4-4988-9BC8-222EED8822B8}" srcOrd="6" destOrd="0" parTransId="{9451F67C-176D-4FB2-8477-02201B601DE9}" sibTransId="{F3BAF165-440C-44D6-8EB5-C95480C32FF8}"/>
    <dgm:cxn modelId="{8C3D88E1-1304-4589-B212-95A3ADDA638A}" srcId="{2083E68B-517B-4709-8FE4-9255DF79F1B2}" destId="{C73E6495-4846-46B9-917C-A54ED36553FF}" srcOrd="4" destOrd="0" parTransId="{5C6DB880-212B-42ED-8D9D-39BB4152E748}" sibTransId="{665FB3F7-AAA7-4CB6-88F3-7033604D9355}"/>
    <dgm:cxn modelId="{FAB9D7E5-CE30-49F8-B239-2D74207FA24F}" type="presOf" srcId="{60636661-F903-4B9B-848D-7E5C138C654F}" destId="{78CAB708-9FB7-4AF4-B24D-52006146D541}" srcOrd="0" destOrd="0" presId="urn:microsoft.com/office/officeart/2005/8/layout/arrow2"/>
    <dgm:cxn modelId="{A33C0BEB-30D8-43A6-8CD3-1B3BA8F9689A}" type="presOf" srcId="{2971DE06-78AA-4ABA-AA62-FF50A6E4BDF7}" destId="{53214C7A-E2AC-4CCA-AC76-933E2DA479AD}" srcOrd="0" destOrd="0" presId="urn:microsoft.com/office/officeart/2005/8/layout/arrow2"/>
    <dgm:cxn modelId="{6881E1F2-59E7-44A9-952D-08BB57EBBF47}" type="presParOf" srcId="{4F769866-C1E6-400E-9259-CBD9CEF6E658}" destId="{FADD2C5A-22B2-4AF5-BFCD-969FC56AD69E}" srcOrd="0" destOrd="0" presId="urn:microsoft.com/office/officeart/2005/8/layout/arrow2"/>
    <dgm:cxn modelId="{72FB50ED-28D8-4E0B-87A0-6D6BC97217BB}" type="presParOf" srcId="{4F769866-C1E6-400E-9259-CBD9CEF6E658}" destId="{D3CFF664-7208-4CD2-90DD-69DDF63FBD1C}" srcOrd="1" destOrd="0" presId="urn:microsoft.com/office/officeart/2005/8/layout/arrow2"/>
    <dgm:cxn modelId="{BCDA15A6-A4FC-4D05-AAE0-6A801E58E203}" type="presParOf" srcId="{D3CFF664-7208-4CD2-90DD-69DDF63FBD1C}" destId="{C38E969F-A1EF-489E-9234-BF65B3CC2D25}" srcOrd="0" destOrd="0" presId="urn:microsoft.com/office/officeart/2005/8/layout/arrow2"/>
    <dgm:cxn modelId="{8F859D2B-4422-485B-B927-E0318B204496}" type="presParOf" srcId="{D3CFF664-7208-4CD2-90DD-69DDF63FBD1C}" destId="{78CAB708-9FB7-4AF4-B24D-52006146D541}" srcOrd="1" destOrd="0" presId="urn:microsoft.com/office/officeart/2005/8/layout/arrow2"/>
    <dgm:cxn modelId="{AECB6FFF-9697-4AE9-A786-AF0E9ECF4E8F}" type="presParOf" srcId="{D3CFF664-7208-4CD2-90DD-69DDF63FBD1C}" destId="{4A84C054-FFAE-4543-8869-097E43D12477}" srcOrd="2" destOrd="0" presId="urn:microsoft.com/office/officeart/2005/8/layout/arrow2"/>
    <dgm:cxn modelId="{2C81931E-DE9A-4FA1-8F6E-DFDA5E1D0C0B}" type="presParOf" srcId="{D3CFF664-7208-4CD2-90DD-69DDF63FBD1C}" destId="{204C3FDF-6E28-47AB-B751-9FAC0290ECB0}" srcOrd="3" destOrd="0" presId="urn:microsoft.com/office/officeart/2005/8/layout/arrow2"/>
    <dgm:cxn modelId="{D21C98C8-E49D-42E3-A9BA-6F76F6FA7F52}" type="presParOf" srcId="{D3CFF664-7208-4CD2-90DD-69DDF63FBD1C}" destId="{F04C6E81-E289-413E-B02B-2FB497980AA1}" srcOrd="4" destOrd="0" presId="urn:microsoft.com/office/officeart/2005/8/layout/arrow2"/>
    <dgm:cxn modelId="{64242C1C-3DB0-42BC-AB04-5CD526E124CB}" type="presParOf" srcId="{D3CFF664-7208-4CD2-90DD-69DDF63FBD1C}" destId="{53214C7A-E2AC-4CCA-AC76-933E2DA479AD}" srcOrd="5" destOrd="0" presId="urn:microsoft.com/office/officeart/2005/8/layout/arrow2"/>
    <dgm:cxn modelId="{5F811F73-BE11-43F1-9880-55F53D95E493}" type="presParOf" srcId="{D3CFF664-7208-4CD2-90DD-69DDF63FBD1C}" destId="{B146F88E-6C7D-42D0-B206-E4295D0ADEBF}" srcOrd="6" destOrd="0" presId="urn:microsoft.com/office/officeart/2005/8/layout/arrow2"/>
    <dgm:cxn modelId="{2B57EC75-8166-465B-9DE4-562F972848FB}" type="presParOf" srcId="{D3CFF664-7208-4CD2-90DD-69DDF63FBD1C}" destId="{F8370701-4C3B-44B5-91AC-4B45A39B3B4A}" srcOrd="7" destOrd="0" presId="urn:microsoft.com/office/officeart/2005/8/layout/arrow2"/>
    <dgm:cxn modelId="{3D5C08FB-5343-4C5C-AD17-BD563FF8E14C}" type="presParOf" srcId="{D3CFF664-7208-4CD2-90DD-69DDF63FBD1C}" destId="{61D6A08F-470D-41E5-81E1-B28B5879E2D6}" srcOrd="8" destOrd="0" presId="urn:microsoft.com/office/officeart/2005/8/layout/arrow2"/>
    <dgm:cxn modelId="{5A8D76DA-08E2-40D9-8C99-A81E651716E4}" type="presParOf" srcId="{D3CFF664-7208-4CD2-90DD-69DDF63FBD1C}" destId="{94779913-25BE-4445-B0D3-4A5A418D5E51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0.xml><?xml version="1.0" encoding="utf-8"?>
<dgm:dataModel xmlns:dgm="http://schemas.openxmlformats.org/drawingml/2006/diagram" xmlns:a="http://schemas.openxmlformats.org/drawingml/2006/main">
  <dgm:ptLst>
    <dgm:pt modelId="{2083E68B-517B-4709-8FE4-9255DF79F1B2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0636661-F903-4B9B-848D-7E5C138C654F}">
      <dgm:prSet custT="1"/>
      <dgm:spPr/>
      <dgm:t>
        <a:bodyPr/>
        <a:lstStyle/>
        <a:p>
          <a:pPr algn="l" rtl="0"/>
          <a:r>
            <a:rPr lang="en-US" sz="1800" b="1" dirty="0" err="1"/>
            <a:t>Algorithmica</a:t>
          </a:r>
          <a:r>
            <a:rPr lang="en-US" sz="1800" b="1" dirty="0"/>
            <a:t>:</a:t>
          </a:r>
          <a:br>
            <a:rPr lang="en-US" sz="1800" b="1" dirty="0"/>
          </a:br>
          <a:r>
            <a:rPr lang="en-US" sz="1800" dirty="0">
              <a:solidFill>
                <a:srgbClr val="00B050"/>
              </a:solidFill>
            </a:rPr>
            <a:t>P = NP</a:t>
          </a:r>
          <a:endParaRPr lang="he-IL" sz="1800" dirty="0">
            <a:solidFill>
              <a:srgbClr val="00B050"/>
            </a:solidFill>
          </a:endParaRPr>
        </a:p>
      </dgm:t>
    </dgm:pt>
    <dgm:pt modelId="{ED18B1E3-35C2-4782-B086-50962A821572}" type="parTrans" cxnId="{0661E06C-121E-47A4-BAB7-43A795999B5C}">
      <dgm:prSet/>
      <dgm:spPr/>
      <dgm:t>
        <a:bodyPr/>
        <a:lstStyle/>
        <a:p>
          <a:pPr algn="l" rtl="1"/>
          <a:endParaRPr lang="he-IL"/>
        </a:p>
      </dgm:t>
    </dgm:pt>
    <dgm:pt modelId="{6A21AD27-6D72-440B-92DF-73422831FFE1}" type="sibTrans" cxnId="{0661E06C-121E-47A4-BAB7-43A795999B5C}">
      <dgm:prSet/>
      <dgm:spPr/>
      <dgm:t>
        <a:bodyPr/>
        <a:lstStyle/>
        <a:p>
          <a:pPr algn="l" rtl="1"/>
          <a:endParaRPr lang="he-IL"/>
        </a:p>
      </dgm:t>
    </dgm:pt>
    <dgm:pt modelId="{786E44AD-ED21-4632-BFBB-269AF18A4ADC}">
      <dgm:prSet custT="1"/>
      <dgm:spPr>
        <a:blipFill rotWithShape="1">
          <a:blip xmlns:r="http://schemas.openxmlformats.org/officeDocument/2006/relationships" r:embed="rId1"/>
          <a:stretch>
            <a:fillRect t="-3908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05A3F9F4-0633-49E5-AE24-7456EF50A51B}" type="parTrans" cxnId="{FBE69CA7-7415-4648-B99E-CAAB3AD861F6}">
      <dgm:prSet/>
      <dgm:spPr/>
      <dgm:t>
        <a:bodyPr/>
        <a:lstStyle/>
        <a:p>
          <a:pPr algn="l" rtl="1"/>
          <a:endParaRPr lang="he-IL"/>
        </a:p>
      </dgm:t>
    </dgm:pt>
    <dgm:pt modelId="{3968858B-002E-4C23-8AC4-E547D75B82F0}" type="sibTrans" cxnId="{FBE69CA7-7415-4648-B99E-CAAB3AD861F6}">
      <dgm:prSet/>
      <dgm:spPr/>
      <dgm:t>
        <a:bodyPr/>
        <a:lstStyle/>
        <a:p>
          <a:pPr algn="l" rtl="1"/>
          <a:endParaRPr lang="he-IL"/>
        </a:p>
      </dgm:t>
    </dgm:pt>
    <dgm:pt modelId="{2971DE06-78AA-4ABA-AA62-FF50A6E4BDF7}">
      <dgm:prSet custT="1"/>
      <dgm:spPr>
        <a:blipFill rotWithShape="1">
          <a:blip xmlns:r="http://schemas.openxmlformats.org/officeDocument/2006/relationships" r:embed="rId2"/>
          <a:stretch>
            <a:fillRect t="-2911" r="-1293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06D6FEF4-761F-4073-A6A8-0E1BC2856D53}" type="parTrans" cxnId="{470B0480-9BBB-4712-AB9B-919207451AD6}">
      <dgm:prSet/>
      <dgm:spPr/>
      <dgm:t>
        <a:bodyPr/>
        <a:lstStyle/>
        <a:p>
          <a:pPr algn="l" rtl="1"/>
          <a:endParaRPr lang="he-IL"/>
        </a:p>
      </dgm:t>
    </dgm:pt>
    <dgm:pt modelId="{2FA4A2B7-6593-4819-B784-E238B8EE2EE2}" type="sibTrans" cxnId="{470B0480-9BBB-4712-AB9B-919207451AD6}">
      <dgm:prSet/>
      <dgm:spPr/>
      <dgm:t>
        <a:bodyPr/>
        <a:lstStyle/>
        <a:p>
          <a:pPr algn="l" rtl="1"/>
          <a:endParaRPr lang="he-IL"/>
        </a:p>
      </dgm:t>
    </dgm:pt>
    <dgm:pt modelId="{A290463C-26D6-441D-B032-8AE5D01B95C0}">
      <dgm:prSet custT="1"/>
      <dgm:spPr>
        <a:blipFill rotWithShape="1">
          <a:blip xmlns:r="http://schemas.openxmlformats.org/officeDocument/2006/relationships" r:embed="rId3"/>
          <a:stretch>
            <a:fillRect t="-2443" r="-1104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63B7134F-E384-4349-BA99-B367BBA41EFD}" type="parTrans" cxnId="{47BD4765-0863-4EB1-8735-0EC7E8C755E1}">
      <dgm:prSet/>
      <dgm:spPr/>
      <dgm:t>
        <a:bodyPr/>
        <a:lstStyle/>
        <a:p>
          <a:pPr algn="l" rtl="1"/>
          <a:endParaRPr lang="he-IL"/>
        </a:p>
      </dgm:t>
    </dgm:pt>
    <dgm:pt modelId="{1BC7AC19-D63F-483C-BBEA-2A79080F3436}" type="sibTrans" cxnId="{47BD4765-0863-4EB1-8735-0EC7E8C755E1}">
      <dgm:prSet/>
      <dgm:spPr/>
      <dgm:t>
        <a:bodyPr/>
        <a:lstStyle/>
        <a:p>
          <a:pPr algn="l" rtl="1"/>
          <a:endParaRPr lang="he-IL"/>
        </a:p>
      </dgm:t>
    </dgm:pt>
    <dgm:pt modelId="{C73E6495-4846-46B9-917C-A54ED36553FF}">
      <dgm:prSet custT="1"/>
      <dgm:spPr>
        <a:blipFill rotWithShape="1">
          <a:blip xmlns:r="http://schemas.openxmlformats.org/officeDocument/2006/relationships" r:embed="rId4"/>
          <a:stretch>
            <a:fillRect t="-2092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5C6DB880-212B-42ED-8D9D-39BB4152E748}" type="parTrans" cxnId="{8C3D88E1-1304-4589-B212-95A3ADDA638A}">
      <dgm:prSet/>
      <dgm:spPr/>
      <dgm:t>
        <a:bodyPr/>
        <a:lstStyle/>
        <a:p>
          <a:pPr algn="l" rtl="1"/>
          <a:endParaRPr lang="he-IL"/>
        </a:p>
      </dgm:t>
    </dgm:pt>
    <dgm:pt modelId="{665FB3F7-AAA7-4CB6-88F3-7033604D9355}" type="sibTrans" cxnId="{8C3D88E1-1304-4589-B212-95A3ADDA638A}">
      <dgm:prSet/>
      <dgm:spPr/>
      <dgm:t>
        <a:bodyPr/>
        <a:lstStyle/>
        <a:p>
          <a:pPr algn="l" rtl="1"/>
          <a:endParaRPr lang="he-IL"/>
        </a:p>
      </dgm:t>
    </dgm:pt>
    <dgm:pt modelId="{67BE83F6-8646-452C-B8E4-78C1BB909CAF}">
      <dgm:prSet/>
      <dgm:spPr/>
      <dgm:t>
        <a:bodyPr/>
        <a:lstStyle/>
        <a:p>
          <a:endParaRPr lang="en-US"/>
        </a:p>
      </dgm:t>
    </dgm:pt>
    <dgm:pt modelId="{D34BA39F-52D0-4420-B3C0-9579BB54FFBF}" type="parTrans" cxnId="{80AE6982-72AE-470F-914D-1490809DF0C8}">
      <dgm:prSet/>
      <dgm:spPr/>
      <dgm:t>
        <a:bodyPr/>
        <a:lstStyle/>
        <a:p>
          <a:pPr algn="l" rtl="1"/>
          <a:endParaRPr lang="he-IL"/>
        </a:p>
      </dgm:t>
    </dgm:pt>
    <dgm:pt modelId="{013E7463-04AC-4FA3-A1E0-278C41894F96}" type="sibTrans" cxnId="{80AE6982-72AE-470F-914D-1490809DF0C8}">
      <dgm:prSet/>
      <dgm:spPr/>
      <dgm:t>
        <a:bodyPr/>
        <a:lstStyle/>
        <a:p>
          <a:pPr algn="l" rtl="1"/>
          <a:endParaRPr lang="he-IL"/>
        </a:p>
      </dgm:t>
    </dgm:pt>
    <dgm:pt modelId="{1EC8C509-32A4-4988-9BC8-222EED8822B8}">
      <dgm:prSet/>
      <dgm:spPr/>
      <dgm:t>
        <a:bodyPr/>
        <a:lstStyle/>
        <a:p>
          <a:endParaRPr lang="en-US"/>
        </a:p>
      </dgm:t>
    </dgm:pt>
    <dgm:pt modelId="{9451F67C-176D-4FB2-8477-02201B601DE9}" type="parTrans" cxnId="{3CB438A9-CB92-4DEA-88DE-1A17BD19B308}">
      <dgm:prSet/>
      <dgm:spPr/>
      <dgm:t>
        <a:bodyPr/>
        <a:lstStyle/>
        <a:p>
          <a:pPr rtl="1"/>
          <a:endParaRPr lang="he-IL"/>
        </a:p>
      </dgm:t>
    </dgm:pt>
    <dgm:pt modelId="{F3BAF165-440C-44D6-8EB5-C95480C32FF8}" type="sibTrans" cxnId="{3CB438A9-CB92-4DEA-88DE-1A17BD19B308}">
      <dgm:prSet/>
      <dgm:spPr/>
      <dgm:t>
        <a:bodyPr/>
        <a:lstStyle/>
        <a:p>
          <a:pPr rtl="1"/>
          <a:endParaRPr lang="he-IL"/>
        </a:p>
      </dgm:t>
    </dgm:pt>
    <dgm:pt modelId="{4F769866-C1E6-400E-9259-CBD9CEF6E658}" type="pres">
      <dgm:prSet presAssocID="{2083E68B-517B-4709-8FE4-9255DF79F1B2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FADD2C5A-22B2-4AF5-BFCD-969FC56AD69E}" type="pres">
      <dgm:prSet presAssocID="{2083E68B-517B-4709-8FE4-9255DF79F1B2}" presName="arrow" presStyleLbl="bgShp" presStyleIdx="0" presStyleCnt="1" custLinFactNeighborX="0"/>
      <dgm:spPr/>
    </dgm:pt>
    <dgm:pt modelId="{D3CFF664-7208-4CD2-90DD-69DDF63FBD1C}" type="pres">
      <dgm:prSet presAssocID="{2083E68B-517B-4709-8FE4-9255DF79F1B2}" presName="arrowDiagram5" presStyleCnt="0"/>
      <dgm:spPr/>
    </dgm:pt>
    <dgm:pt modelId="{C38E969F-A1EF-489E-9234-BF65B3CC2D25}" type="pres">
      <dgm:prSet presAssocID="{60636661-F903-4B9B-848D-7E5C138C654F}" presName="bullet5a" presStyleLbl="node1" presStyleIdx="0" presStyleCnt="5"/>
      <dgm:spPr>
        <a:solidFill>
          <a:srgbClr val="FF0000"/>
        </a:solidFill>
      </dgm:spPr>
      <dgm:t>
        <a:bodyPr/>
        <a:lstStyle/>
        <a:p>
          <a:pPr rtl="1"/>
          <a:endParaRPr lang="he-IL"/>
        </a:p>
      </dgm:t>
    </dgm:pt>
    <dgm:pt modelId="{78CAB708-9FB7-4AF4-B24D-52006146D541}" type="pres">
      <dgm:prSet presAssocID="{60636661-F903-4B9B-848D-7E5C138C654F}" presName="textBox5a" presStyleLbl="revTx" presStyleIdx="0" presStyleCnt="5" custScaleX="115442" custLinFactNeighborX="6690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4A84C054-FFAE-4543-8869-097E43D12477}" type="pres">
      <dgm:prSet presAssocID="{786E44AD-ED21-4632-BFBB-269AF18A4ADC}" presName="bullet5b" presStyleLbl="node1" presStyleIdx="1" presStyleCnt="5"/>
      <dgm:spPr>
        <a:solidFill>
          <a:srgbClr val="FF0000"/>
        </a:solidFill>
      </dgm:spPr>
      <dgm:t>
        <a:bodyPr/>
        <a:lstStyle/>
        <a:p>
          <a:pPr rtl="1"/>
          <a:endParaRPr lang="he-IL"/>
        </a:p>
      </dgm:t>
    </dgm:pt>
    <dgm:pt modelId="{204C3FDF-6E28-47AB-B751-9FAC0290ECB0}" type="pres">
      <dgm:prSet presAssocID="{786E44AD-ED21-4632-BFBB-269AF18A4ADC}" presName="textBox5b" presStyleLbl="revTx" presStyleIdx="1" presStyleCnt="5" custScaleX="149958" custLinFactNeighborX="2534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F04C6E81-E289-413E-B02B-2FB497980AA1}" type="pres">
      <dgm:prSet presAssocID="{2971DE06-78AA-4ABA-AA62-FF50A6E4BDF7}" presName="bullet5c" presStyleLbl="node1" presStyleIdx="2" presStyleCnt="5"/>
      <dgm:spPr>
        <a:solidFill>
          <a:srgbClr val="00B050"/>
        </a:solidFill>
      </dgm:spPr>
      <dgm:t>
        <a:bodyPr/>
        <a:lstStyle/>
        <a:p>
          <a:pPr rtl="1"/>
          <a:endParaRPr lang="he-IL"/>
        </a:p>
      </dgm:t>
    </dgm:pt>
    <dgm:pt modelId="{53214C7A-E2AC-4CCA-AC76-933E2DA479AD}" type="pres">
      <dgm:prSet presAssocID="{2971DE06-78AA-4ABA-AA62-FF50A6E4BDF7}" presName="textBox5c" presStyleLbl="revTx" presStyleIdx="2" presStyleCnt="5" custScaleX="144429" custLinFactNeighborX="22246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146F88E-6C7D-42D0-B206-E4295D0ADEBF}" type="pres">
      <dgm:prSet presAssocID="{A290463C-26D6-441D-B032-8AE5D01B95C0}" presName="bullet5d" presStyleLbl="node1" presStyleIdx="3" presStyleCnt="5"/>
      <dgm:spPr>
        <a:solidFill>
          <a:srgbClr val="00B050"/>
        </a:solidFill>
      </dgm:spPr>
      <dgm:t>
        <a:bodyPr/>
        <a:lstStyle/>
        <a:p>
          <a:pPr rtl="1"/>
          <a:endParaRPr lang="he-IL"/>
        </a:p>
      </dgm:t>
    </dgm:pt>
    <dgm:pt modelId="{F8370701-4C3B-44B5-91AC-4B45A39B3B4A}" type="pres">
      <dgm:prSet presAssocID="{A290463C-26D6-441D-B032-8AE5D01B95C0}" presName="textBox5d" presStyleLbl="revTx" presStyleIdx="3" presStyleCnt="5" custScaleX="136094" custLinFactNeighborX="18396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61D6A08F-470D-41E5-81E1-B28B5879E2D6}" type="pres">
      <dgm:prSet presAssocID="{C73E6495-4846-46B9-917C-A54ED36553FF}" presName="bullet5e" presStyleLbl="node1" presStyleIdx="4" presStyleCnt="5"/>
      <dgm:spPr>
        <a:solidFill>
          <a:srgbClr val="00B050"/>
        </a:solidFill>
      </dgm:spPr>
      <dgm:t>
        <a:bodyPr/>
        <a:lstStyle/>
        <a:p>
          <a:pPr rtl="1"/>
          <a:endParaRPr lang="he-IL"/>
        </a:p>
      </dgm:t>
    </dgm:pt>
    <dgm:pt modelId="{94779913-25BE-4445-B0D3-4A5A418D5E51}" type="pres">
      <dgm:prSet presAssocID="{C73E6495-4846-46B9-917C-A54ED36553FF}" presName="textBox5e" presStyleLbl="revTx" presStyleIdx="4" presStyleCnt="5" custScaleX="153198" custLinFactNeighborX="26280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0661E06C-121E-47A4-BAB7-43A795999B5C}" srcId="{2083E68B-517B-4709-8FE4-9255DF79F1B2}" destId="{60636661-F903-4B9B-848D-7E5C138C654F}" srcOrd="0" destOrd="0" parTransId="{ED18B1E3-35C2-4782-B086-50962A821572}" sibTransId="{6A21AD27-6D72-440B-92DF-73422831FFE1}"/>
    <dgm:cxn modelId="{3A46BE30-26D1-41E4-A492-9C60871F9DAA}" type="presOf" srcId="{A290463C-26D6-441D-B032-8AE5D01B95C0}" destId="{F8370701-4C3B-44B5-91AC-4B45A39B3B4A}" srcOrd="0" destOrd="0" presId="urn:microsoft.com/office/officeart/2005/8/layout/arrow2"/>
    <dgm:cxn modelId="{99CDDC77-1E55-4C89-9287-3EF2DD4977FF}" type="presOf" srcId="{2083E68B-517B-4709-8FE4-9255DF79F1B2}" destId="{4F769866-C1E6-400E-9259-CBD9CEF6E658}" srcOrd="0" destOrd="0" presId="urn:microsoft.com/office/officeart/2005/8/layout/arrow2"/>
    <dgm:cxn modelId="{4B85F182-62F2-4B59-B90D-B06B611BBBBE}" type="presOf" srcId="{C73E6495-4846-46B9-917C-A54ED36553FF}" destId="{94779913-25BE-4445-B0D3-4A5A418D5E51}" srcOrd="0" destOrd="0" presId="urn:microsoft.com/office/officeart/2005/8/layout/arrow2"/>
    <dgm:cxn modelId="{FBE69CA7-7415-4648-B99E-CAAB3AD861F6}" srcId="{2083E68B-517B-4709-8FE4-9255DF79F1B2}" destId="{786E44AD-ED21-4632-BFBB-269AF18A4ADC}" srcOrd="1" destOrd="0" parTransId="{05A3F9F4-0633-49E5-AE24-7456EF50A51B}" sibTransId="{3968858B-002E-4C23-8AC4-E547D75B82F0}"/>
    <dgm:cxn modelId="{47BD4765-0863-4EB1-8735-0EC7E8C755E1}" srcId="{2083E68B-517B-4709-8FE4-9255DF79F1B2}" destId="{A290463C-26D6-441D-B032-8AE5D01B95C0}" srcOrd="3" destOrd="0" parTransId="{63B7134F-E384-4349-BA99-B367BBA41EFD}" sibTransId="{1BC7AC19-D63F-483C-BBEA-2A79080F3436}"/>
    <dgm:cxn modelId="{80AE6982-72AE-470F-914D-1490809DF0C8}" srcId="{2083E68B-517B-4709-8FE4-9255DF79F1B2}" destId="{67BE83F6-8646-452C-B8E4-78C1BB909CAF}" srcOrd="5" destOrd="0" parTransId="{D34BA39F-52D0-4420-B3C0-9579BB54FFBF}" sibTransId="{013E7463-04AC-4FA3-A1E0-278C41894F96}"/>
    <dgm:cxn modelId="{8C3D88E1-1304-4589-B212-95A3ADDA638A}" srcId="{2083E68B-517B-4709-8FE4-9255DF79F1B2}" destId="{C73E6495-4846-46B9-917C-A54ED36553FF}" srcOrd="4" destOrd="0" parTransId="{5C6DB880-212B-42ED-8D9D-39BB4152E748}" sibTransId="{665FB3F7-AAA7-4CB6-88F3-7033604D9355}"/>
    <dgm:cxn modelId="{C344FC0C-9017-42A2-8EFC-C7CA25A37F2D}" type="presOf" srcId="{60636661-F903-4B9B-848D-7E5C138C654F}" destId="{78CAB708-9FB7-4AF4-B24D-52006146D541}" srcOrd="0" destOrd="0" presId="urn:microsoft.com/office/officeart/2005/8/layout/arrow2"/>
    <dgm:cxn modelId="{470B0480-9BBB-4712-AB9B-919207451AD6}" srcId="{2083E68B-517B-4709-8FE4-9255DF79F1B2}" destId="{2971DE06-78AA-4ABA-AA62-FF50A6E4BDF7}" srcOrd="2" destOrd="0" parTransId="{06D6FEF4-761F-4073-A6A8-0E1BC2856D53}" sibTransId="{2FA4A2B7-6593-4819-B784-E238B8EE2EE2}"/>
    <dgm:cxn modelId="{067EFAF3-8F93-44E2-9B52-09BAE609456F}" type="presOf" srcId="{786E44AD-ED21-4632-BFBB-269AF18A4ADC}" destId="{204C3FDF-6E28-47AB-B751-9FAC0290ECB0}" srcOrd="0" destOrd="0" presId="urn:microsoft.com/office/officeart/2005/8/layout/arrow2"/>
    <dgm:cxn modelId="{29D2104B-98C7-43BF-BAD1-8E08864912BD}" type="presOf" srcId="{2971DE06-78AA-4ABA-AA62-FF50A6E4BDF7}" destId="{53214C7A-E2AC-4CCA-AC76-933E2DA479AD}" srcOrd="0" destOrd="0" presId="urn:microsoft.com/office/officeart/2005/8/layout/arrow2"/>
    <dgm:cxn modelId="{3CB438A9-CB92-4DEA-88DE-1A17BD19B308}" srcId="{2083E68B-517B-4709-8FE4-9255DF79F1B2}" destId="{1EC8C509-32A4-4988-9BC8-222EED8822B8}" srcOrd="6" destOrd="0" parTransId="{9451F67C-176D-4FB2-8477-02201B601DE9}" sibTransId="{F3BAF165-440C-44D6-8EB5-C95480C32FF8}"/>
    <dgm:cxn modelId="{DC501D1E-63F1-447C-8185-A1936455B3D8}" type="presParOf" srcId="{4F769866-C1E6-400E-9259-CBD9CEF6E658}" destId="{FADD2C5A-22B2-4AF5-BFCD-969FC56AD69E}" srcOrd="0" destOrd="0" presId="urn:microsoft.com/office/officeart/2005/8/layout/arrow2"/>
    <dgm:cxn modelId="{B29815A2-E078-4E3F-B0FB-2395B8355F71}" type="presParOf" srcId="{4F769866-C1E6-400E-9259-CBD9CEF6E658}" destId="{D3CFF664-7208-4CD2-90DD-69DDF63FBD1C}" srcOrd="1" destOrd="0" presId="urn:microsoft.com/office/officeart/2005/8/layout/arrow2"/>
    <dgm:cxn modelId="{0DAA0D29-8B17-4F5C-863A-DEAC347FA605}" type="presParOf" srcId="{D3CFF664-7208-4CD2-90DD-69DDF63FBD1C}" destId="{C38E969F-A1EF-489E-9234-BF65B3CC2D25}" srcOrd="0" destOrd="0" presId="urn:microsoft.com/office/officeart/2005/8/layout/arrow2"/>
    <dgm:cxn modelId="{B6A400C1-7189-4998-A447-F260EB6D42CC}" type="presParOf" srcId="{D3CFF664-7208-4CD2-90DD-69DDF63FBD1C}" destId="{78CAB708-9FB7-4AF4-B24D-52006146D541}" srcOrd="1" destOrd="0" presId="urn:microsoft.com/office/officeart/2005/8/layout/arrow2"/>
    <dgm:cxn modelId="{C4BE459A-85B9-4627-88C1-8E757D79C3C4}" type="presParOf" srcId="{D3CFF664-7208-4CD2-90DD-69DDF63FBD1C}" destId="{4A84C054-FFAE-4543-8869-097E43D12477}" srcOrd="2" destOrd="0" presId="urn:microsoft.com/office/officeart/2005/8/layout/arrow2"/>
    <dgm:cxn modelId="{11C171FD-51E6-4F30-9C44-FFCCE5DBC0C7}" type="presParOf" srcId="{D3CFF664-7208-4CD2-90DD-69DDF63FBD1C}" destId="{204C3FDF-6E28-47AB-B751-9FAC0290ECB0}" srcOrd="3" destOrd="0" presId="urn:microsoft.com/office/officeart/2005/8/layout/arrow2"/>
    <dgm:cxn modelId="{2D5C0864-5909-4235-8F92-C2FB0B7FDB08}" type="presParOf" srcId="{D3CFF664-7208-4CD2-90DD-69DDF63FBD1C}" destId="{F04C6E81-E289-413E-B02B-2FB497980AA1}" srcOrd="4" destOrd="0" presId="urn:microsoft.com/office/officeart/2005/8/layout/arrow2"/>
    <dgm:cxn modelId="{5FA7F57A-C61A-466A-81B1-F5380A0FB7DB}" type="presParOf" srcId="{D3CFF664-7208-4CD2-90DD-69DDF63FBD1C}" destId="{53214C7A-E2AC-4CCA-AC76-933E2DA479AD}" srcOrd="5" destOrd="0" presId="urn:microsoft.com/office/officeart/2005/8/layout/arrow2"/>
    <dgm:cxn modelId="{A8A362AE-4968-4E0C-BFC9-1864E7AE4D4B}" type="presParOf" srcId="{D3CFF664-7208-4CD2-90DD-69DDF63FBD1C}" destId="{B146F88E-6C7D-42D0-B206-E4295D0ADEBF}" srcOrd="6" destOrd="0" presId="urn:microsoft.com/office/officeart/2005/8/layout/arrow2"/>
    <dgm:cxn modelId="{2279F14B-D8F4-42FB-8FF2-C4DDA96E412C}" type="presParOf" srcId="{D3CFF664-7208-4CD2-90DD-69DDF63FBD1C}" destId="{F8370701-4C3B-44B5-91AC-4B45A39B3B4A}" srcOrd="7" destOrd="0" presId="urn:microsoft.com/office/officeart/2005/8/layout/arrow2"/>
    <dgm:cxn modelId="{A8101D1D-B0ED-4913-816D-A106D509C94C}" type="presParOf" srcId="{D3CFF664-7208-4CD2-90DD-69DDF63FBD1C}" destId="{61D6A08F-470D-41E5-81E1-B28B5879E2D6}" srcOrd="8" destOrd="0" presId="urn:microsoft.com/office/officeart/2005/8/layout/arrow2"/>
    <dgm:cxn modelId="{4AB57074-5C37-4187-927C-1462AAA15FC4}" type="presParOf" srcId="{D3CFF664-7208-4CD2-90DD-69DDF63FBD1C}" destId="{94779913-25BE-4445-B0D3-4A5A418D5E51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83E68B-517B-4709-8FE4-9255DF79F1B2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0636661-F903-4B9B-848D-7E5C138C654F}">
      <dgm:prSet custT="1"/>
      <dgm:spPr/>
      <dgm:t>
        <a:bodyPr/>
        <a:lstStyle/>
        <a:p>
          <a:pPr algn="l" rtl="0"/>
          <a:r>
            <a:rPr lang="en-US" sz="1800" b="1" dirty="0" err="1"/>
            <a:t>Algorithmica</a:t>
          </a:r>
          <a:r>
            <a:rPr lang="en-US" sz="1800" b="1" dirty="0"/>
            <a:t>:</a:t>
          </a:r>
          <a:br>
            <a:rPr lang="en-US" sz="1800" b="1" dirty="0"/>
          </a:br>
          <a:r>
            <a:rPr lang="en-US" sz="1800" dirty="0">
              <a:solidFill>
                <a:srgbClr val="00B050"/>
              </a:solidFill>
            </a:rPr>
            <a:t>P = NP</a:t>
          </a:r>
          <a:endParaRPr lang="he-IL" sz="1800" dirty="0">
            <a:solidFill>
              <a:srgbClr val="00B050"/>
            </a:solidFill>
          </a:endParaRPr>
        </a:p>
      </dgm:t>
    </dgm:pt>
    <dgm:pt modelId="{ED18B1E3-35C2-4782-B086-50962A821572}" type="parTrans" cxnId="{0661E06C-121E-47A4-BAB7-43A795999B5C}">
      <dgm:prSet/>
      <dgm:spPr/>
      <dgm:t>
        <a:bodyPr/>
        <a:lstStyle/>
        <a:p>
          <a:pPr algn="l" rtl="1"/>
          <a:endParaRPr lang="he-IL"/>
        </a:p>
      </dgm:t>
    </dgm:pt>
    <dgm:pt modelId="{6A21AD27-6D72-440B-92DF-73422831FFE1}" type="sibTrans" cxnId="{0661E06C-121E-47A4-BAB7-43A795999B5C}">
      <dgm:prSet/>
      <dgm:spPr/>
      <dgm:t>
        <a:bodyPr/>
        <a:lstStyle/>
        <a:p>
          <a:pPr algn="l" rtl="1"/>
          <a:endParaRPr lang="he-IL"/>
        </a:p>
      </dgm:t>
    </dgm:pt>
    <dgm:pt modelId="{786E44AD-ED21-4632-BFBB-269AF18A4ADC}">
      <dgm:prSet custT="1"/>
      <dgm:spPr>
        <a:blipFill rotWithShape="1">
          <a:blip xmlns:r="http://schemas.openxmlformats.org/officeDocument/2006/relationships" r:embed="rId1"/>
          <a:stretch>
            <a:fillRect t="-3908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05A3F9F4-0633-49E5-AE24-7456EF50A51B}" type="parTrans" cxnId="{FBE69CA7-7415-4648-B99E-CAAB3AD861F6}">
      <dgm:prSet/>
      <dgm:spPr/>
      <dgm:t>
        <a:bodyPr/>
        <a:lstStyle/>
        <a:p>
          <a:pPr algn="l" rtl="1"/>
          <a:endParaRPr lang="he-IL"/>
        </a:p>
      </dgm:t>
    </dgm:pt>
    <dgm:pt modelId="{3968858B-002E-4C23-8AC4-E547D75B82F0}" type="sibTrans" cxnId="{FBE69CA7-7415-4648-B99E-CAAB3AD861F6}">
      <dgm:prSet/>
      <dgm:spPr/>
      <dgm:t>
        <a:bodyPr/>
        <a:lstStyle/>
        <a:p>
          <a:pPr algn="l" rtl="1"/>
          <a:endParaRPr lang="he-IL"/>
        </a:p>
      </dgm:t>
    </dgm:pt>
    <dgm:pt modelId="{2971DE06-78AA-4ABA-AA62-FF50A6E4BDF7}">
      <dgm:prSet custT="1"/>
      <dgm:spPr>
        <a:blipFill rotWithShape="1">
          <a:blip xmlns:r="http://schemas.openxmlformats.org/officeDocument/2006/relationships" r:embed="rId2"/>
          <a:stretch>
            <a:fillRect t="-2911" r="-1293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06D6FEF4-761F-4073-A6A8-0E1BC2856D53}" type="parTrans" cxnId="{470B0480-9BBB-4712-AB9B-919207451AD6}">
      <dgm:prSet/>
      <dgm:spPr/>
      <dgm:t>
        <a:bodyPr/>
        <a:lstStyle/>
        <a:p>
          <a:pPr algn="l" rtl="1"/>
          <a:endParaRPr lang="he-IL"/>
        </a:p>
      </dgm:t>
    </dgm:pt>
    <dgm:pt modelId="{2FA4A2B7-6593-4819-B784-E238B8EE2EE2}" type="sibTrans" cxnId="{470B0480-9BBB-4712-AB9B-919207451AD6}">
      <dgm:prSet/>
      <dgm:spPr/>
      <dgm:t>
        <a:bodyPr/>
        <a:lstStyle/>
        <a:p>
          <a:pPr algn="l" rtl="1"/>
          <a:endParaRPr lang="he-IL"/>
        </a:p>
      </dgm:t>
    </dgm:pt>
    <dgm:pt modelId="{A290463C-26D6-441D-B032-8AE5D01B95C0}">
      <dgm:prSet custT="1"/>
      <dgm:spPr>
        <a:blipFill rotWithShape="1">
          <a:blip xmlns:r="http://schemas.openxmlformats.org/officeDocument/2006/relationships" r:embed="rId3"/>
          <a:stretch>
            <a:fillRect t="-2443" r="-1104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63B7134F-E384-4349-BA99-B367BBA41EFD}" type="parTrans" cxnId="{47BD4765-0863-4EB1-8735-0EC7E8C755E1}">
      <dgm:prSet/>
      <dgm:spPr/>
      <dgm:t>
        <a:bodyPr/>
        <a:lstStyle/>
        <a:p>
          <a:pPr algn="l" rtl="1"/>
          <a:endParaRPr lang="he-IL"/>
        </a:p>
      </dgm:t>
    </dgm:pt>
    <dgm:pt modelId="{1BC7AC19-D63F-483C-BBEA-2A79080F3436}" type="sibTrans" cxnId="{47BD4765-0863-4EB1-8735-0EC7E8C755E1}">
      <dgm:prSet/>
      <dgm:spPr/>
      <dgm:t>
        <a:bodyPr/>
        <a:lstStyle/>
        <a:p>
          <a:pPr algn="l" rtl="1"/>
          <a:endParaRPr lang="he-IL"/>
        </a:p>
      </dgm:t>
    </dgm:pt>
    <dgm:pt modelId="{C73E6495-4846-46B9-917C-A54ED36553FF}">
      <dgm:prSet custT="1"/>
      <dgm:spPr>
        <a:blipFill rotWithShape="1">
          <a:blip xmlns:r="http://schemas.openxmlformats.org/officeDocument/2006/relationships" r:embed="rId4"/>
          <a:stretch>
            <a:fillRect t="-2092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5C6DB880-212B-42ED-8D9D-39BB4152E748}" type="parTrans" cxnId="{8C3D88E1-1304-4589-B212-95A3ADDA638A}">
      <dgm:prSet/>
      <dgm:spPr/>
      <dgm:t>
        <a:bodyPr/>
        <a:lstStyle/>
        <a:p>
          <a:pPr algn="l" rtl="1"/>
          <a:endParaRPr lang="he-IL"/>
        </a:p>
      </dgm:t>
    </dgm:pt>
    <dgm:pt modelId="{665FB3F7-AAA7-4CB6-88F3-7033604D9355}" type="sibTrans" cxnId="{8C3D88E1-1304-4589-B212-95A3ADDA638A}">
      <dgm:prSet/>
      <dgm:spPr/>
      <dgm:t>
        <a:bodyPr/>
        <a:lstStyle/>
        <a:p>
          <a:pPr algn="l" rtl="1"/>
          <a:endParaRPr lang="he-IL"/>
        </a:p>
      </dgm:t>
    </dgm:pt>
    <dgm:pt modelId="{67BE83F6-8646-452C-B8E4-78C1BB909CAF}">
      <dgm:prSet/>
      <dgm:spPr/>
      <dgm:t>
        <a:bodyPr/>
        <a:lstStyle/>
        <a:p>
          <a:endParaRPr lang="en-US"/>
        </a:p>
      </dgm:t>
    </dgm:pt>
    <dgm:pt modelId="{D34BA39F-52D0-4420-B3C0-9579BB54FFBF}" type="parTrans" cxnId="{80AE6982-72AE-470F-914D-1490809DF0C8}">
      <dgm:prSet/>
      <dgm:spPr/>
      <dgm:t>
        <a:bodyPr/>
        <a:lstStyle/>
        <a:p>
          <a:pPr algn="l" rtl="1"/>
          <a:endParaRPr lang="he-IL"/>
        </a:p>
      </dgm:t>
    </dgm:pt>
    <dgm:pt modelId="{013E7463-04AC-4FA3-A1E0-278C41894F96}" type="sibTrans" cxnId="{80AE6982-72AE-470F-914D-1490809DF0C8}">
      <dgm:prSet/>
      <dgm:spPr/>
      <dgm:t>
        <a:bodyPr/>
        <a:lstStyle/>
        <a:p>
          <a:pPr algn="l" rtl="1"/>
          <a:endParaRPr lang="he-IL"/>
        </a:p>
      </dgm:t>
    </dgm:pt>
    <dgm:pt modelId="{1EC8C509-32A4-4988-9BC8-222EED8822B8}">
      <dgm:prSet/>
      <dgm:spPr/>
      <dgm:t>
        <a:bodyPr/>
        <a:lstStyle/>
        <a:p>
          <a:endParaRPr lang="en-US"/>
        </a:p>
      </dgm:t>
    </dgm:pt>
    <dgm:pt modelId="{9451F67C-176D-4FB2-8477-02201B601DE9}" type="parTrans" cxnId="{3CB438A9-CB92-4DEA-88DE-1A17BD19B308}">
      <dgm:prSet/>
      <dgm:spPr/>
      <dgm:t>
        <a:bodyPr/>
        <a:lstStyle/>
        <a:p>
          <a:pPr rtl="1"/>
          <a:endParaRPr lang="he-IL"/>
        </a:p>
      </dgm:t>
    </dgm:pt>
    <dgm:pt modelId="{F3BAF165-440C-44D6-8EB5-C95480C32FF8}" type="sibTrans" cxnId="{3CB438A9-CB92-4DEA-88DE-1A17BD19B308}">
      <dgm:prSet/>
      <dgm:spPr/>
      <dgm:t>
        <a:bodyPr/>
        <a:lstStyle/>
        <a:p>
          <a:pPr rtl="1"/>
          <a:endParaRPr lang="he-IL"/>
        </a:p>
      </dgm:t>
    </dgm:pt>
    <dgm:pt modelId="{4F769866-C1E6-400E-9259-CBD9CEF6E658}" type="pres">
      <dgm:prSet presAssocID="{2083E68B-517B-4709-8FE4-9255DF79F1B2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FADD2C5A-22B2-4AF5-BFCD-969FC56AD69E}" type="pres">
      <dgm:prSet presAssocID="{2083E68B-517B-4709-8FE4-9255DF79F1B2}" presName="arrow" presStyleLbl="bgShp" presStyleIdx="0" presStyleCnt="1" custLinFactNeighborX="0"/>
      <dgm:spPr/>
    </dgm:pt>
    <dgm:pt modelId="{D3CFF664-7208-4CD2-90DD-69DDF63FBD1C}" type="pres">
      <dgm:prSet presAssocID="{2083E68B-517B-4709-8FE4-9255DF79F1B2}" presName="arrowDiagram5" presStyleCnt="0"/>
      <dgm:spPr/>
    </dgm:pt>
    <dgm:pt modelId="{C38E969F-A1EF-489E-9234-BF65B3CC2D25}" type="pres">
      <dgm:prSet presAssocID="{60636661-F903-4B9B-848D-7E5C138C654F}" presName="bullet5a" presStyleLbl="node1" presStyleIdx="0" presStyleCnt="5"/>
      <dgm:spPr/>
    </dgm:pt>
    <dgm:pt modelId="{78CAB708-9FB7-4AF4-B24D-52006146D541}" type="pres">
      <dgm:prSet presAssocID="{60636661-F903-4B9B-848D-7E5C138C654F}" presName="textBox5a" presStyleLbl="revTx" presStyleIdx="0" presStyleCnt="5" custScaleX="115442" custLinFactNeighborX="6690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4A84C054-FFAE-4543-8869-097E43D12477}" type="pres">
      <dgm:prSet presAssocID="{786E44AD-ED21-4632-BFBB-269AF18A4ADC}" presName="bullet5b" presStyleLbl="node1" presStyleIdx="1" presStyleCnt="5"/>
      <dgm:spPr/>
    </dgm:pt>
    <dgm:pt modelId="{204C3FDF-6E28-47AB-B751-9FAC0290ECB0}" type="pres">
      <dgm:prSet presAssocID="{786E44AD-ED21-4632-BFBB-269AF18A4ADC}" presName="textBox5b" presStyleLbl="revTx" presStyleIdx="1" presStyleCnt="5" custScaleX="149958" custLinFactNeighborX="2534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F04C6E81-E289-413E-B02B-2FB497980AA1}" type="pres">
      <dgm:prSet presAssocID="{2971DE06-78AA-4ABA-AA62-FF50A6E4BDF7}" presName="bullet5c" presStyleLbl="node1" presStyleIdx="2" presStyleCnt="5"/>
      <dgm:spPr/>
    </dgm:pt>
    <dgm:pt modelId="{53214C7A-E2AC-4CCA-AC76-933E2DA479AD}" type="pres">
      <dgm:prSet presAssocID="{2971DE06-78AA-4ABA-AA62-FF50A6E4BDF7}" presName="textBox5c" presStyleLbl="revTx" presStyleIdx="2" presStyleCnt="5" custScaleX="144429" custLinFactNeighborX="22246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146F88E-6C7D-42D0-B206-E4295D0ADEBF}" type="pres">
      <dgm:prSet presAssocID="{A290463C-26D6-441D-B032-8AE5D01B95C0}" presName="bullet5d" presStyleLbl="node1" presStyleIdx="3" presStyleCnt="5"/>
      <dgm:spPr/>
    </dgm:pt>
    <dgm:pt modelId="{F8370701-4C3B-44B5-91AC-4B45A39B3B4A}" type="pres">
      <dgm:prSet presAssocID="{A290463C-26D6-441D-B032-8AE5D01B95C0}" presName="textBox5d" presStyleLbl="revTx" presStyleIdx="3" presStyleCnt="5" custScaleX="136094" custLinFactNeighborX="18396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61D6A08F-470D-41E5-81E1-B28B5879E2D6}" type="pres">
      <dgm:prSet presAssocID="{C73E6495-4846-46B9-917C-A54ED36553FF}" presName="bullet5e" presStyleLbl="node1" presStyleIdx="4" presStyleCnt="5"/>
      <dgm:spPr/>
    </dgm:pt>
    <dgm:pt modelId="{94779913-25BE-4445-B0D3-4A5A418D5E51}" type="pres">
      <dgm:prSet presAssocID="{C73E6495-4846-46B9-917C-A54ED36553FF}" presName="textBox5e" presStyleLbl="revTx" presStyleIdx="4" presStyleCnt="5" custScaleX="153198" custLinFactNeighborX="26280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AD1E1757-879E-4357-AF7A-A2603E6D057A}" type="presOf" srcId="{A290463C-26D6-441D-B032-8AE5D01B95C0}" destId="{F8370701-4C3B-44B5-91AC-4B45A39B3B4A}" srcOrd="0" destOrd="0" presId="urn:microsoft.com/office/officeart/2005/8/layout/arrow2"/>
    <dgm:cxn modelId="{47BD4765-0863-4EB1-8735-0EC7E8C755E1}" srcId="{2083E68B-517B-4709-8FE4-9255DF79F1B2}" destId="{A290463C-26D6-441D-B032-8AE5D01B95C0}" srcOrd="3" destOrd="0" parTransId="{63B7134F-E384-4349-BA99-B367BBA41EFD}" sibTransId="{1BC7AC19-D63F-483C-BBEA-2A79080F3436}"/>
    <dgm:cxn modelId="{512B2E4D-15D3-46B9-85C4-7F7F3ADEBE5E}" type="presOf" srcId="{786E44AD-ED21-4632-BFBB-269AF18A4ADC}" destId="{204C3FDF-6E28-47AB-B751-9FAC0290ECB0}" srcOrd="0" destOrd="0" presId="urn:microsoft.com/office/officeart/2005/8/layout/arrow2"/>
    <dgm:cxn modelId="{A33C0BEB-30D8-43A6-8CD3-1B3BA8F9689A}" type="presOf" srcId="{2971DE06-78AA-4ABA-AA62-FF50A6E4BDF7}" destId="{53214C7A-E2AC-4CCA-AC76-933E2DA479AD}" srcOrd="0" destOrd="0" presId="urn:microsoft.com/office/officeart/2005/8/layout/arrow2"/>
    <dgm:cxn modelId="{8CA30001-DBD4-4112-A5BF-5138723305D4}" type="presOf" srcId="{2083E68B-517B-4709-8FE4-9255DF79F1B2}" destId="{4F769866-C1E6-400E-9259-CBD9CEF6E658}" srcOrd="0" destOrd="0" presId="urn:microsoft.com/office/officeart/2005/8/layout/arrow2"/>
    <dgm:cxn modelId="{3CB438A9-CB92-4DEA-88DE-1A17BD19B308}" srcId="{2083E68B-517B-4709-8FE4-9255DF79F1B2}" destId="{1EC8C509-32A4-4988-9BC8-222EED8822B8}" srcOrd="6" destOrd="0" parTransId="{9451F67C-176D-4FB2-8477-02201B601DE9}" sibTransId="{F3BAF165-440C-44D6-8EB5-C95480C32FF8}"/>
    <dgm:cxn modelId="{8C3D88E1-1304-4589-B212-95A3ADDA638A}" srcId="{2083E68B-517B-4709-8FE4-9255DF79F1B2}" destId="{C73E6495-4846-46B9-917C-A54ED36553FF}" srcOrd="4" destOrd="0" parTransId="{5C6DB880-212B-42ED-8D9D-39BB4152E748}" sibTransId="{665FB3F7-AAA7-4CB6-88F3-7033604D9355}"/>
    <dgm:cxn modelId="{0661E06C-121E-47A4-BAB7-43A795999B5C}" srcId="{2083E68B-517B-4709-8FE4-9255DF79F1B2}" destId="{60636661-F903-4B9B-848D-7E5C138C654F}" srcOrd="0" destOrd="0" parTransId="{ED18B1E3-35C2-4782-B086-50962A821572}" sibTransId="{6A21AD27-6D72-440B-92DF-73422831FFE1}"/>
    <dgm:cxn modelId="{FBE69CA7-7415-4648-B99E-CAAB3AD861F6}" srcId="{2083E68B-517B-4709-8FE4-9255DF79F1B2}" destId="{786E44AD-ED21-4632-BFBB-269AF18A4ADC}" srcOrd="1" destOrd="0" parTransId="{05A3F9F4-0633-49E5-AE24-7456EF50A51B}" sibTransId="{3968858B-002E-4C23-8AC4-E547D75B82F0}"/>
    <dgm:cxn modelId="{FAB9D7E5-CE30-49F8-B239-2D74207FA24F}" type="presOf" srcId="{60636661-F903-4B9B-848D-7E5C138C654F}" destId="{78CAB708-9FB7-4AF4-B24D-52006146D541}" srcOrd="0" destOrd="0" presId="urn:microsoft.com/office/officeart/2005/8/layout/arrow2"/>
    <dgm:cxn modelId="{80AE6982-72AE-470F-914D-1490809DF0C8}" srcId="{2083E68B-517B-4709-8FE4-9255DF79F1B2}" destId="{67BE83F6-8646-452C-B8E4-78C1BB909CAF}" srcOrd="5" destOrd="0" parTransId="{D34BA39F-52D0-4420-B3C0-9579BB54FFBF}" sibTransId="{013E7463-04AC-4FA3-A1E0-278C41894F96}"/>
    <dgm:cxn modelId="{A6230091-75CC-450B-B35E-3396E13B9BE6}" type="presOf" srcId="{C73E6495-4846-46B9-917C-A54ED36553FF}" destId="{94779913-25BE-4445-B0D3-4A5A418D5E51}" srcOrd="0" destOrd="0" presId="urn:microsoft.com/office/officeart/2005/8/layout/arrow2"/>
    <dgm:cxn modelId="{470B0480-9BBB-4712-AB9B-919207451AD6}" srcId="{2083E68B-517B-4709-8FE4-9255DF79F1B2}" destId="{2971DE06-78AA-4ABA-AA62-FF50A6E4BDF7}" srcOrd="2" destOrd="0" parTransId="{06D6FEF4-761F-4073-A6A8-0E1BC2856D53}" sibTransId="{2FA4A2B7-6593-4819-B784-E238B8EE2EE2}"/>
    <dgm:cxn modelId="{6881E1F2-59E7-44A9-952D-08BB57EBBF47}" type="presParOf" srcId="{4F769866-C1E6-400E-9259-CBD9CEF6E658}" destId="{FADD2C5A-22B2-4AF5-BFCD-969FC56AD69E}" srcOrd="0" destOrd="0" presId="urn:microsoft.com/office/officeart/2005/8/layout/arrow2"/>
    <dgm:cxn modelId="{72FB50ED-28D8-4E0B-87A0-6D6BC97217BB}" type="presParOf" srcId="{4F769866-C1E6-400E-9259-CBD9CEF6E658}" destId="{D3CFF664-7208-4CD2-90DD-69DDF63FBD1C}" srcOrd="1" destOrd="0" presId="urn:microsoft.com/office/officeart/2005/8/layout/arrow2"/>
    <dgm:cxn modelId="{BCDA15A6-A4FC-4D05-AAE0-6A801E58E203}" type="presParOf" srcId="{D3CFF664-7208-4CD2-90DD-69DDF63FBD1C}" destId="{C38E969F-A1EF-489E-9234-BF65B3CC2D25}" srcOrd="0" destOrd="0" presId="urn:microsoft.com/office/officeart/2005/8/layout/arrow2"/>
    <dgm:cxn modelId="{8F859D2B-4422-485B-B927-E0318B204496}" type="presParOf" srcId="{D3CFF664-7208-4CD2-90DD-69DDF63FBD1C}" destId="{78CAB708-9FB7-4AF4-B24D-52006146D541}" srcOrd="1" destOrd="0" presId="urn:microsoft.com/office/officeart/2005/8/layout/arrow2"/>
    <dgm:cxn modelId="{AECB6FFF-9697-4AE9-A786-AF0E9ECF4E8F}" type="presParOf" srcId="{D3CFF664-7208-4CD2-90DD-69DDF63FBD1C}" destId="{4A84C054-FFAE-4543-8869-097E43D12477}" srcOrd="2" destOrd="0" presId="urn:microsoft.com/office/officeart/2005/8/layout/arrow2"/>
    <dgm:cxn modelId="{2C81931E-DE9A-4FA1-8F6E-DFDA5E1D0C0B}" type="presParOf" srcId="{D3CFF664-7208-4CD2-90DD-69DDF63FBD1C}" destId="{204C3FDF-6E28-47AB-B751-9FAC0290ECB0}" srcOrd="3" destOrd="0" presId="urn:microsoft.com/office/officeart/2005/8/layout/arrow2"/>
    <dgm:cxn modelId="{D21C98C8-E49D-42E3-A9BA-6F76F6FA7F52}" type="presParOf" srcId="{D3CFF664-7208-4CD2-90DD-69DDF63FBD1C}" destId="{F04C6E81-E289-413E-B02B-2FB497980AA1}" srcOrd="4" destOrd="0" presId="urn:microsoft.com/office/officeart/2005/8/layout/arrow2"/>
    <dgm:cxn modelId="{64242C1C-3DB0-42BC-AB04-5CD526E124CB}" type="presParOf" srcId="{D3CFF664-7208-4CD2-90DD-69DDF63FBD1C}" destId="{53214C7A-E2AC-4CCA-AC76-933E2DA479AD}" srcOrd="5" destOrd="0" presId="urn:microsoft.com/office/officeart/2005/8/layout/arrow2"/>
    <dgm:cxn modelId="{5F811F73-BE11-43F1-9880-55F53D95E493}" type="presParOf" srcId="{D3CFF664-7208-4CD2-90DD-69DDF63FBD1C}" destId="{B146F88E-6C7D-42D0-B206-E4295D0ADEBF}" srcOrd="6" destOrd="0" presId="urn:microsoft.com/office/officeart/2005/8/layout/arrow2"/>
    <dgm:cxn modelId="{2B57EC75-8166-465B-9DE4-562F972848FB}" type="presParOf" srcId="{D3CFF664-7208-4CD2-90DD-69DDF63FBD1C}" destId="{F8370701-4C3B-44B5-91AC-4B45A39B3B4A}" srcOrd="7" destOrd="0" presId="urn:microsoft.com/office/officeart/2005/8/layout/arrow2"/>
    <dgm:cxn modelId="{3D5C08FB-5343-4C5C-AD17-BD563FF8E14C}" type="presParOf" srcId="{D3CFF664-7208-4CD2-90DD-69DDF63FBD1C}" destId="{61D6A08F-470D-41E5-81E1-B28B5879E2D6}" srcOrd="8" destOrd="0" presId="urn:microsoft.com/office/officeart/2005/8/layout/arrow2"/>
    <dgm:cxn modelId="{5A8D76DA-08E2-40D9-8C99-A81E651716E4}" type="presParOf" srcId="{D3CFF664-7208-4CD2-90DD-69DDF63FBD1C}" destId="{94779913-25BE-4445-B0D3-4A5A418D5E51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83E68B-517B-4709-8FE4-9255DF79F1B2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0636661-F903-4B9B-848D-7E5C138C654F}">
      <dgm:prSet custT="1"/>
      <dgm:spPr/>
      <dgm:t>
        <a:bodyPr/>
        <a:lstStyle/>
        <a:p>
          <a:pPr algn="l" rtl="0"/>
          <a:r>
            <a:rPr lang="en-US" sz="1800" b="1" dirty="0" err="1"/>
            <a:t>Algorithmica</a:t>
          </a:r>
          <a:r>
            <a:rPr lang="en-US" sz="1800" b="1" dirty="0"/>
            <a:t>:</a:t>
          </a:r>
          <a:br>
            <a:rPr lang="en-US" sz="1800" b="1" dirty="0"/>
          </a:br>
          <a:r>
            <a:rPr lang="en-US" sz="1800" dirty="0">
              <a:solidFill>
                <a:srgbClr val="00B050"/>
              </a:solidFill>
            </a:rPr>
            <a:t>P = NP</a:t>
          </a:r>
          <a:endParaRPr lang="he-IL" sz="1800" dirty="0">
            <a:solidFill>
              <a:srgbClr val="00B050"/>
            </a:solidFill>
          </a:endParaRPr>
        </a:p>
      </dgm:t>
    </dgm:pt>
    <dgm:pt modelId="{ED18B1E3-35C2-4782-B086-50962A821572}" type="parTrans" cxnId="{0661E06C-121E-47A4-BAB7-43A795999B5C}">
      <dgm:prSet/>
      <dgm:spPr/>
      <dgm:t>
        <a:bodyPr/>
        <a:lstStyle/>
        <a:p>
          <a:pPr algn="l" rtl="1"/>
          <a:endParaRPr lang="he-IL"/>
        </a:p>
      </dgm:t>
    </dgm:pt>
    <dgm:pt modelId="{6A21AD27-6D72-440B-92DF-73422831FFE1}" type="sibTrans" cxnId="{0661E06C-121E-47A4-BAB7-43A795999B5C}">
      <dgm:prSet/>
      <dgm:spPr/>
      <dgm:t>
        <a:bodyPr/>
        <a:lstStyle/>
        <a:p>
          <a:pPr algn="l"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786E44AD-ED21-4632-BFBB-269AF18A4ADC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Heuristica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dirty="0">
                  <a:solidFill>
                    <a:srgbClr val="FF0000"/>
                  </a:solidFill>
                </a:rPr>
                <a:t>P </a:t>
              </a:r>
              <a14:m>
                <m:oMath xmlns:m="http://schemas.openxmlformats.org/officeDocument/2006/math">
                  <m:r>
                    <a:rPr lang="en-US" sz="1800" b="0" i="1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≠</m:t>
                  </m:r>
                </m:oMath>
              </a14:m>
              <a:r>
                <a:rPr lang="en-US" sz="1800" dirty="0">
                  <a:solidFill>
                    <a:srgbClr val="FF0000"/>
                  </a:solidFill>
                </a:rPr>
                <a:t> NP but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00B050"/>
                  </a:solidFill>
                </a:rPr>
                <a:t>NP is easy-on-average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Choice>
      <mc:Fallback xmlns="">
        <dgm:pt modelId="{786E44AD-ED21-4632-BFBB-269AF18A4ADC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Heuristica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dirty="0" smtClean="0">
                  <a:solidFill>
                    <a:srgbClr val="FF0000"/>
                  </a:solidFill>
                </a:rPr>
                <a:t>P </a:t>
              </a:r>
              <a:r>
                <a:rPr lang="en-US" sz="1800" b="0" i="0">
                  <a:solidFill>
                    <a:srgbClr val="FF0000"/>
                  </a:solidFill>
                  <a:latin typeface="Cambria Math" panose="02040503050406030204" pitchFamily="18" charset="0"/>
                </a:rPr>
                <a:t>≠</a:t>
              </a:r>
              <a:r>
                <a:rPr lang="en-US" sz="1800" dirty="0">
                  <a:solidFill>
                    <a:srgbClr val="FF0000"/>
                  </a:solidFill>
                </a:rPr>
                <a:t> NP but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00B050"/>
                  </a:solidFill>
                </a:rPr>
                <a:t>NP is easy-on-average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Fallback>
    </mc:AlternateContent>
    <dgm:pt modelId="{05A3F9F4-0633-49E5-AE24-7456EF50A51B}" type="parTrans" cxnId="{FBE69CA7-7415-4648-B99E-CAAB3AD861F6}">
      <dgm:prSet/>
      <dgm:spPr/>
      <dgm:t>
        <a:bodyPr/>
        <a:lstStyle/>
        <a:p>
          <a:pPr algn="l" rtl="1"/>
          <a:endParaRPr lang="he-IL"/>
        </a:p>
      </dgm:t>
    </dgm:pt>
    <dgm:pt modelId="{3968858B-002E-4C23-8AC4-E547D75B82F0}" type="sibTrans" cxnId="{FBE69CA7-7415-4648-B99E-CAAB3AD861F6}">
      <dgm:prSet/>
      <dgm:spPr/>
      <dgm:t>
        <a:bodyPr/>
        <a:lstStyle/>
        <a:p>
          <a:pPr algn="l"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2971DE06-78AA-4ABA-AA62-FF50A6E4BDF7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Pessiland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dirty="0">
                  <a:solidFill>
                    <a:srgbClr val="FF0000"/>
                  </a:solidFill>
                </a:rPr>
                <a:t>NP is hard-on-average but </a:t>
              </a:r>
              <a14:m>
                <m:oMath xmlns:m="http://schemas.openxmlformats.org/officeDocument/2006/math">
                  <m:r>
                    <a:rPr lang="en-US" sz="1800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∄</m:t>
                  </m:r>
                </m:oMath>
              </a14:m>
              <a:r>
                <a:rPr lang="en-US" sz="1800" dirty="0">
                  <a:solidFill>
                    <a:srgbClr val="00B050"/>
                  </a:solidFill>
                </a:rPr>
                <a:t> one-way functions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Choice>
      <mc:Fallback xmlns="">
        <dgm:pt modelId="{2971DE06-78AA-4ABA-AA62-FF50A6E4BDF7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Pessiland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dirty="0">
                  <a:solidFill>
                    <a:srgbClr val="FF0000"/>
                  </a:solidFill>
                </a:rPr>
                <a:t>NP is hard-on-average but </a:t>
              </a:r>
              <a:r>
                <a:rPr lang="en-US" sz="1800" b="0" i="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a:t>∄</a:t>
              </a:r>
              <a:r>
                <a:rPr lang="en-US" sz="1800" dirty="0">
                  <a:solidFill>
                    <a:srgbClr val="00B050"/>
                  </a:solidFill>
                </a:rPr>
                <a:t> one-way functions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Fallback>
    </mc:AlternateContent>
    <dgm:pt modelId="{06D6FEF4-761F-4073-A6A8-0E1BC2856D53}" type="parTrans" cxnId="{470B0480-9BBB-4712-AB9B-919207451AD6}">
      <dgm:prSet/>
      <dgm:spPr/>
      <dgm:t>
        <a:bodyPr/>
        <a:lstStyle/>
        <a:p>
          <a:pPr algn="l" rtl="1"/>
          <a:endParaRPr lang="he-IL"/>
        </a:p>
      </dgm:t>
    </dgm:pt>
    <dgm:pt modelId="{2FA4A2B7-6593-4819-B784-E238B8EE2EE2}" type="sibTrans" cxnId="{470B0480-9BBB-4712-AB9B-919207451AD6}">
      <dgm:prSet/>
      <dgm:spPr/>
      <dgm:t>
        <a:bodyPr/>
        <a:lstStyle/>
        <a:p>
          <a:pPr algn="l"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A290463C-26D6-441D-B032-8AE5D01B95C0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Minicrypt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14:m>
                <m:oMath xmlns:m="http://schemas.openxmlformats.org/officeDocument/2006/math">
                  <m:r>
                    <a:rPr lang="en-US" sz="1800" i="1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∃</m:t>
                  </m:r>
                </m:oMath>
              </a14:m>
              <a:r>
                <a:rPr lang="en-US" sz="1800" dirty="0">
                  <a:solidFill>
                    <a:srgbClr val="FF0000"/>
                  </a:solidFill>
                </a:rPr>
                <a:t> one-way functions but </a:t>
              </a:r>
              <a14:m>
                <m:oMath xmlns:m="http://schemas.openxmlformats.org/officeDocument/2006/math">
                  <m:r>
                    <a:rPr lang="en-US" sz="180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∄</m:t>
                  </m:r>
                </m:oMath>
              </a14:m>
              <a:r>
                <a:rPr lang="en-US" sz="1800" dirty="0">
                  <a:solidFill>
                    <a:srgbClr val="00B050"/>
                  </a:solidFill>
                </a:rPr>
                <a:t> public-key crypto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Choice>
      <mc:Fallback xmlns="">
        <dgm:pt modelId="{A290463C-26D6-441D-B032-8AE5D01B95C0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Minicrypt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i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∃</a:t>
              </a:r>
              <a:r>
                <a:rPr lang="en-US" sz="1800" dirty="0">
                  <a:solidFill>
                    <a:srgbClr val="FF0000"/>
                  </a:solidFill>
                </a:rPr>
                <a:t> one-way functions but </a:t>
              </a:r>
              <a:r>
                <a:rPr lang="en-US" sz="1800" i="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a:t>∄</a:t>
              </a:r>
              <a:r>
                <a:rPr lang="en-US" sz="1800" dirty="0">
                  <a:solidFill>
                    <a:srgbClr val="00B050"/>
                  </a:solidFill>
                </a:rPr>
                <a:t> public-key crypto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Fallback>
    </mc:AlternateContent>
    <dgm:pt modelId="{63B7134F-E384-4349-BA99-B367BBA41EFD}" type="parTrans" cxnId="{47BD4765-0863-4EB1-8735-0EC7E8C755E1}">
      <dgm:prSet/>
      <dgm:spPr/>
      <dgm:t>
        <a:bodyPr/>
        <a:lstStyle/>
        <a:p>
          <a:pPr algn="l" rtl="1"/>
          <a:endParaRPr lang="he-IL"/>
        </a:p>
      </dgm:t>
    </dgm:pt>
    <dgm:pt modelId="{1BC7AC19-D63F-483C-BBEA-2A79080F3436}" type="sibTrans" cxnId="{47BD4765-0863-4EB1-8735-0EC7E8C755E1}">
      <dgm:prSet/>
      <dgm:spPr/>
      <dgm:t>
        <a:bodyPr/>
        <a:lstStyle/>
        <a:p>
          <a:pPr algn="l"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C73E6495-4846-46B9-917C-A54ED36553FF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Cryptomania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14:m>
                <m:oMath xmlns:m="http://schemas.openxmlformats.org/officeDocument/2006/math">
                  <m:r>
                    <a:rPr lang="en-US" sz="1800" i="1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∃</m:t>
                  </m:r>
                </m:oMath>
              </a14:m>
              <a:r>
                <a:rPr lang="en-US" sz="1800" dirty="0">
                  <a:solidFill>
                    <a:srgbClr val="FF0000"/>
                  </a:solidFill>
                </a:rPr>
                <a:t> public-key cryptography</a:t>
              </a:r>
              <a:endParaRPr lang="he-IL" sz="1800" dirty="0"/>
            </a:p>
          </dgm:t>
        </dgm:pt>
      </mc:Choice>
      <mc:Fallback xmlns="">
        <dgm:pt modelId="{C73E6495-4846-46B9-917C-A54ED36553FF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Cryptomania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i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∃</a:t>
              </a:r>
              <a:r>
                <a:rPr lang="en-US" sz="1800" dirty="0">
                  <a:solidFill>
                    <a:srgbClr val="FF0000"/>
                  </a:solidFill>
                </a:rPr>
                <a:t> public-key cryptography</a:t>
              </a:r>
              <a:endParaRPr lang="he-IL" sz="1800" dirty="0"/>
            </a:p>
          </dgm:t>
        </dgm:pt>
      </mc:Fallback>
    </mc:AlternateContent>
    <dgm:pt modelId="{5C6DB880-212B-42ED-8D9D-39BB4152E748}" type="parTrans" cxnId="{8C3D88E1-1304-4589-B212-95A3ADDA638A}">
      <dgm:prSet/>
      <dgm:spPr/>
      <dgm:t>
        <a:bodyPr/>
        <a:lstStyle/>
        <a:p>
          <a:pPr algn="l" rtl="1"/>
          <a:endParaRPr lang="he-IL"/>
        </a:p>
      </dgm:t>
    </dgm:pt>
    <dgm:pt modelId="{665FB3F7-AAA7-4CB6-88F3-7033604D9355}" type="sibTrans" cxnId="{8C3D88E1-1304-4589-B212-95A3ADDA638A}">
      <dgm:prSet/>
      <dgm:spPr/>
      <dgm:t>
        <a:bodyPr/>
        <a:lstStyle/>
        <a:p>
          <a:pPr algn="l" rtl="1"/>
          <a:endParaRPr lang="he-IL"/>
        </a:p>
      </dgm:t>
    </dgm:pt>
    <dgm:pt modelId="{67BE83F6-8646-452C-B8E4-78C1BB909CAF}">
      <dgm:prSet/>
      <dgm:spPr/>
      <dgm:t>
        <a:bodyPr/>
        <a:lstStyle/>
        <a:p>
          <a:endParaRPr lang="en-US"/>
        </a:p>
      </dgm:t>
    </dgm:pt>
    <dgm:pt modelId="{D34BA39F-52D0-4420-B3C0-9579BB54FFBF}" type="parTrans" cxnId="{80AE6982-72AE-470F-914D-1490809DF0C8}">
      <dgm:prSet/>
      <dgm:spPr/>
      <dgm:t>
        <a:bodyPr/>
        <a:lstStyle/>
        <a:p>
          <a:pPr algn="l" rtl="1"/>
          <a:endParaRPr lang="he-IL"/>
        </a:p>
      </dgm:t>
    </dgm:pt>
    <dgm:pt modelId="{013E7463-04AC-4FA3-A1E0-278C41894F96}" type="sibTrans" cxnId="{80AE6982-72AE-470F-914D-1490809DF0C8}">
      <dgm:prSet/>
      <dgm:spPr/>
      <dgm:t>
        <a:bodyPr/>
        <a:lstStyle/>
        <a:p>
          <a:pPr algn="l" rtl="1"/>
          <a:endParaRPr lang="he-IL"/>
        </a:p>
      </dgm:t>
    </dgm:pt>
    <dgm:pt modelId="{1EC8C509-32A4-4988-9BC8-222EED8822B8}">
      <dgm:prSet/>
      <dgm:spPr/>
      <dgm:t>
        <a:bodyPr/>
        <a:lstStyle/>
        <a:p>
          <a:endParaRPr lang="en-US"/>
        </a:p>
      </dgm:t>
    </dgm:pt>
    <dgm:pt modelId="{9451F67C-176D-4FB2-8477-02201B601DE9}" type="parTrans" cxnId="{3CB438A9-CB92-4DEA-88DE-1A17BD19B308}">
      <dgm:prSet/>
      <dgm:spPr/>
      <dgm:t>
        <a:bodyPr/>
        <a:lstStyle/>
        <a:p>
          <a:pPr rtl="1"/>
          <a:endParaRPr lang="he-IL"/>
        </a:p>
      </dgm:t>
    </dgm:pt>
    <dgm:pt modelId="{F3BAF165-440C-44D6-8EB5-C95480C32FF8}" type="sibTrans" cxnId="{3CB438A9-CB92-4DEA-88DE-1A17BD19B308}">
      <dgm:prSet/>
      <dgm:spPr/>
      <dgm:t>
        <a:bodyPr/>
        <a:lstStyle/>
        <a:p>
          <a:pPr rtl="1"/>
          <a:endParaRPr lang="he-IL"/>
        </a:p>
      </dgm:t>
    </dgm:pt>
    <dgm:pt modelId="{4F769866-C1E6-400E-9259-CBD9CEF6E658}" type="pres">
      <dgm:prSet presAssocID="{2083E68B-517B-4709-8FE4-9255DF79F1B2}" presName="arrowDiagram" presStyleCnt="0">
        <dgm:presLayoutVars>
          <dgm:chMax val="5"/>
          <dgm:dir/>
          <dgm:resizeHandles val="exact"/>
        </dgm:presLayoutVars>
      </dgm:prSet>
      <dgm:spPr/>
    </dgm:pt>
    <dgm:pt modelId="{FADD2C5A-22B2-4AF5-BFCD-969FC56AD69E}" type="pres">
      <dgm:prSet presAssocID="{2083E68B-517B-4709-8FE4-9255DF79F1B2}" presName="arrow" presStyleLbl="bgShp" presStyleIdx="0" presStyleCnt="1" custLinFactNeighborX="0"/>
      <dgm:spPr/>
    </dgm:pt>
    <dgm:pt modelId="{D3CFF664-7208-4CD2-90DD-69DDF63FBD1C}" type="pres">
      <dgm:prSet presAssocID="{2083E68B-517B-4709-8FE4-9255DF79F1B2}" presName="arrowDiagram5" presStyleCnt="0"/>
      <dgm:spPr/>
    </dgm:pt>
    <dgm:pt modelId="{C38E969F-A1EF-489E-9234-BF65B3CC2D25}" type="pres">
      <dgm:prSet presAssocID="{60636661-F903-4B9B-848D-7E5C138C654F}" presName="bullet5a" presStyleLbl="node1" presStyleIdx="0" presStyleCnt="5"/>
      <dgm:spPr>
        <a:solidFill>
          <a:schemeClr val="accent1"/>
        </a:solidFill>
      </dgm:spPr>
    </dgm:pt>
    <dgm:pt modelId="{78CAB708-9FB7-4AF4-B24D-52006146D541}" type="pres">
      <dgm:prSet presAssocID="{60636661-F903-4B9B-848D-7E5C138C654F}" presName="textBox5a" presStyleLbl="revTx" presStyleIdx="0" presStyleCnt="5" custScaleX="115442" custLinFactNeighborX="6690">
        <dgm:presLayoutVars>
          <dgm:bulletEnabled val="1"/>
        </dgm:presLayoutVars>
      </dgm:prSet>
      <dgm:spPr/>
    </dgm:pt>
    <dgm:pt modelId="{4A84C054-FFAE-4543-8869-097E43D12477}" type="pres">
      <dgm:prSet presAssocID="{786E44AD-ED21-4632-BFBB-269AF18A4ADC}" presName="bullet5b" presStyleLbl="node1" presStyleIdx="1" presStyleCnt="5"/>
      <dgm:spPr>
        <a:solidFill>
          <a:schemeClr val="accent1"/>
        </a:solidFill>
      </dgm:spPr>
    </dgm:pt>
    <dgm:pt modelId="{204C3FDF-6E28-47AB-B751-9FAC0290ECB0}" type="pres">
      <dgm:prSet presAssocID="{786E44AD-ED21-4632-BFBB-269AF18A4ADC}" presName="textBox5b" presStyleLbl="revTx" presStyleIdx="1" presStyleCnt="5" custScaleX="149958" custLinFactNeighborX="25344">
        <dgm:presLayoutVars>
          <dgm:bulletEnabled val="1"/>
        </dgm:presLayoutVars>
      </dgm:prSet>
      <dgm:spPr/>
    </dgm:pt>
    <dgm:pt modelId="{F04C6E81-E289-413E-B02B-2FB497980AA1}" type="pres">
      <dgm:prSet presAssocID="{2971DE06-78AA-4ABA-AA62-FF50A6E4BDF7}" presName="bullet5c" presStyleLbl="node1" presStyleIdx="2" presStyleCnt="5"/>
      <dgm:spPr/>
    </dgm:pt>
    <dgm:pt modelId="{53214C7A-E2AC-4CCA-AC76-933E2DA479AD}" type="pres">
      <dgm:prSet presAssocID="{2971DE06-78AA-4ABA-AA62-FF50A6E4BDF7}" presName="textBox5c" presStyleLbl="revTx" presStyleIdx="2" presStyleCnt="5" custScaleX="144429" custLinFactNeighborX="22246">
        <dgm:presLayoutVars>
          <dgm:bulletEnabled val="1"/>
        </dgm:presLayoutVars>
      </dgm:prSet>
      <dgm:spPr/>
    </dgm:pt>
    <dgm:pt modelId="{B146F88E-6C7D-42D0-B206-E4295D0ADEBF}" type="pres">
      <dgm:prSet presAssocID="{A290463C-26D6-441D-B032-8AE5D01B95C0}" presName="bullet5d" presStyleLbl="node1" presStyleIdx="3" presStyleCnt="5"/>
      <dgm:spPr>
        <a:solidFill>
          <a:srgbClr val="00B050"/>
        </a:solidFill>
      </dgm:spPr>
    </dgm:pt>
    <dgm:pt modelId="{F8370701-4C3B-44B5-91AC-4B45A39B3B4A}" type="pres">
      <dgm:prSet presAssocID="{A290463C-26D6-441D-B032-8AE5D01B95C0}" presName="textBox5d" presStyleLbl="revTx" presStyleIdx="3" presStyleCnt="5" custScaleX="136094" custLinFactNeighborX="18396">
        <dgm:presLayoutVars>
          <dgm:bulletEnabled val="1"/>
        </dgm:presLayoutVars>
      </dgm:prSet>
      <dgm:spPr/>
    </dgm:pt>
    <dgm:pt modelId="{61D6A08F-470D-41E5-81E1-B28B5879E2D6}" type="pres">
      <dgm:prSet presAssocID="{C73E6495-4846-46B9-917C-A54ED36553FF}" presName="bullet5e" presStyleLbl="node1" presStyleIdx="4" presStyleCnt="5"/>
      <dgm:spPr>
        <a:solidFill>
          <a:srgbClr val="00B050"/>
        </a:solidFill>
      </dgm:spPr>
    </dgm:pt>
    <dgm:pt modelId="{94779913-25BE-4445-B0D3-4A5A418D5E51}" type="pres">
      <dgm:prSet presAssocID="{C73E6495-4846-46B9-917C-A54ED36553FF}" presName="textBox5e" presStyleLbl="revTx" presStyleIdx="4" presStyleCnt="5" custScaleX="153198" custLinFactNeighborX="26280">
        <dgm:presLayoutVars>
          <dgm:bulletEnabled val="1"/>
        </dgm:presLayoutVars>
      </dgm:prSet>
      <dgm:spPr/>
    </dgm:pt>
  </dgm:ptLst>
  <dgm:cxnLst>
    <dgm:cxn modelId="{47BD4765-0863-4EB1-8735-0EC7E8C755E1}" srcId="{2083E68B-517B-4709-8FE4-9255DF79F1B2}" destId="{A290463C-26D6-441D-B032-8AE5D01B95C0}" srcOrd="3" destOrd="0" parTransId="{63B7134F-E384-4349-BA99-B367BBA41EFD}" sibTransId="{1BC7AC19-D63F-483C-BBEA-2A79080F3436}"/>
    <dgm:cxn modelId="{0661E06C-121E-47A4-BAB7-43A795999B5C}" srcId="{2083E68B-517B-4709-8FE4-9255DF79F1B2}" destId="{60636661-F903-4B9B-848D-7E5C138C654F}" srcOrd="0" destOrd="0" parTransId="{ED18B1E3-35C2-4782-B086-50962A821572}" sibTransId="{6A21AD27-6D72-440B-92DF-73422831FFE1}"/>
    <dgm:cxn modelId="{470B0480-9BBB-4712-AB9B-919207451AD6}" srcId="{2083E68B-517B-4709-8FE4-9255DF79F1B2}" destId="{2971DE06-78AA-4ABA-AA62-FF50A6E4BDF7}" srcOrd="2" destOrd="0" parTransId="{06D6FEF4-761F-4073-A6A8-0E1BC2856D53}" sibTransId="{2FA4A2B7-6593-4819-B784-E238B8EE2EE2}"/>
    <dgm:cxn modelId="{80AE6982-72AE-470F-914D-1490809DF0C8}" srcId="{2083E68B-517B-4709-8FE4-9255DF79F1B2}" destId="{67BE83F6-8646-452C-B8E4-78C1BB909CAF}" srcOrd="5" destOrd="0" parTransId="{D34BA39F-52D0-4420-B3C0-9579BB54FFBF}" sibTransId="{013E7463-04AC-4FA3-A1E0-278C41894F96}"/>
    <dgm:cxn modelId="{FBE69CA7-7415-4648-B99E-CAAB3AD861F6}" srcId="{2083E68B-517B-4709-8FE4-9255DF79F1B2}" destId="{786E44AD-ED21-4632-BFBB-269AF18A4ADC}" srcOrd="1" destOrd="0" parTransId="{05A3F9F4-0633-49E5-AE24-7456EF50A51B}" sibTransId="{3968858B-002E-4C23-8AC4-E547D75B82F0}"/>
    <dgm:cxn modelId="{3CB438A9-CB92-4DEA-88DE-1A17BD19B308}" srcId="{2083E68B-517B-4709-8FE4-9255DF79F1B2}" destId="{1EC8C509-32A4-4988-9BC8-222EED8822B8}" srcOrd="6" destOrd="0" parTransId="{9451F67C-176D-4FB2-8477-02201B601DE9}" sibTransId="{F3BAF165-440C-44D6-8EB5-C95480C32FF8}"/>
    <dgm:cxn modelId="{7EFAE4AB-F8D2-4BD6-89B8-713DAD61525D}" type="presOf" srcId="{2971DE06-78AA-4ABA-AA62-FF50A6E4BDF7}" destId="{53214C7A-E2AC-4CCA-AC76-933E2DA479AD}" srcOrd="0" destOrd="0" presId="urn:microsoft.com/office/officeart/2005/8/layout/arrow2"/>
    <dgm:cxn modelId="{263D6CB3-073E-4968-8552-ADD460DB672B}" type="presOf" srcId="{C73E6495-4846-46B9-917C-A54ED36553FF}" destId="{94779913-25BE-4445-B0D3-4A5A418D5E51}" srcOrd="0" destOrd="0" presId="urn:microsoft.com/office/officeart/2005/8/layout/arrow2"/>
    <dgm:cxn modelId="{B4EBD5C8-E532-4247-826D-274A5C90D9D7}" type="presOf" srcId="{A290463C-26D6-441D-B032-8AE5D01B95C0}" destId="{F8370701-4C3B-44B5-91AC-4B45A39B3B4A}" srcOrd="0" destOrd="0" presId="urn:microsoft.com/office/officeart/2005/8/layout/arrow2"/>
    <dgm:cxn modelId="{60BE0ACC-368D-4F92-B9CC-992512638BBF}" type="presOf" srcId="{2083E68B-517B-4709-8FE4-9255DF79F1B2}" destId="{4F769866-C1E6-400E-9259-CBD9CEF6E658}" srcOrd="0" destOrd="0" presId="urn:microsoft.com/office/officeart/2005/8/layout/arrow2"/>
    <dgm:cxn modelId="{30A15ECC-0DB4-4452-B5A1-0696C3AB93FF}" type="presOf" srcId="{786E44AD-ED21-4632-BFBB-269AF18A4ADC}" destId="{204C3FDF-6E28-47AB-B751-9FAC0290ECB0}" srcOrd="0" destOrd="0" presId="urn:microsoft.com/office/officeart/2005/8/layout/arrow2"/>
    <dgm:cxn modelId="{2B2E97D2-FCBE-411A-9B57-40F005E572B8}" type="presOf" srcId="{60636661-F903-4B9B-848D-7E5C138C654F}" destId="{78CAB708-9FB7-4AF4-B24D-52006146D541}" srcOrd="0" destOrd="0" presId="urn:microsoft.com/office/officeart/2005/8/layout/arrow2"/>
    <dgm:cxn modelId="{8C3D88E1-1304-4589-B212-95A3ADDA638A}" srcId="{2083E68B-517B-4709-8FE4-9255DF79F1B2}" destId="{C73E6495-4846-46B9-917C-A54ED36553FF}" srcOrd="4" destOrd="0" parTransId="{5C6DB880-212B-42ED-8D9D-39BB4152E748}" sibTransId="{665FB3F7-AAA7-4CB6-88F3-7033604D9355}"/>
    <dgm:cxn modelId="{9859CDB8-589B-4E8A-8543-285E22F8BE01}" type="presParOf" srcId="{4F769866-C1E6-400E-9259-CBD9CEF6E658}" destId="{FADD2C5A-22B2-4AF5-BFCD-969FC56AD69E}" srcOrd="0" destOrd="0" presId="urn:microsoft.com/office/officeart/2005/8/layout/arrow2"/>
    <dgm:cxn modelId="{60D14F05-2979-4DA2-B9AA-69962A835D7B}" type="presParOf" srcId="{4F769866-C1E6-400E-9259-CBD9CEF6E658}" destId="{D3CFF664-7208-4CD2-90DD-69DDF63FBD1C}" srcOrd="1" destOrd="0" presId="urn:microsoft.com/office/officeart/2005/8/layout/arrow2"/>
    <dgm:cxn modelId="{0BB15EE4-BDAA-4672-8281-20CDC1964FA6}" type="presParOf" srcId="{D3CFF664-7208-4CD2-90DD-69DDF63FBD1C}" destId="{C38E969F-A1EF-489E-9234-BF65B3CC2D25}" srcOrd="0" destOrd="0" presId="urn:microsoft.com/office/officeart/2005/8/layout/arrow2"/>
    <dgm:cxn modelId="{A381251E-9E08-4371-91F7-848DAF874EBE}" type="presParOf" srcId="{D3CFF664-7208-4CD2-90DD-69DDF63FBD1C}" destId="{78CAB708-9FB7-4AF4-B24D-52006146D541}" srcOrd="1" destOrd="0" presId="urn:microsoft.com/office/officeart/2005/8/layout/arrow2"/>
    <dgm:cxn modelId="{00DD29B2-B2A1-4CAE-8530-C20539A37FBD}" type="presParOf" srcId="{D3CFF664-7208-4CD2-90DD-69DDF63FBD1C}" destId="{4A84C054-FFAE-4543-8869-097E43D12477}" srcOrd="2" destOrd="0" presId="urn:microsoft.com/office/officeart/2005/8/layout/arrow2"/>
    <dgm:cxn modelId="{7EE5F629-46EB-4D1C-8E42-F4847B055ABF}" type="presParOf" srcId="{D3CFF664-7208-4CD2-90DD-69DDF63FBD1C}" destId="{204C3FDF-6E28-47AB-B751-9FAC0290ECB0}" srcOrd="3" destOrd="0" presId="urn:microsoft.com/office/officeart/2005/8/layout/arrow2"/>
    <dgm:cxn modelId="{12538703-E2B8-48C7-BA1A-B20809B98F76}" type="presParOf" srcId="{D3CFF664-7208-4CD2-90DD-69DDF63FBD1C}" destId="{F04C6E81-E289-413E-B02B-2FB497980AA1}" srcOrd="4" destOrd="0" presId="urn:microsoft.com/office/officeart/2005/8/layout/arrow2"/>
    <dgm:cxn modelId="{F839BCE8-484E-42F7-A7BC-4078451E78E3}" type="presParOf" srcId="{D3CFF664-7208-4CD2-90DD-69DDF63FBD1C}" destId="{53214C7A-E2AC-4CCA-AC76-933E2DA479AD}" srcOrd="5" destOrd="0" presId="urn:microsoft.com/office/officeart/2005/8/layout/arrow2"/>
    <dgm:cxn modelId="{180C71A7-3B06-4E95-B9A3-F791C11EA4CD}" type="presParOf" srcId="{D3CFF664-7208-4CD2-90DD-69DDF63FBD1C}" destId="{B146F88E-6C7D-42D0-B206-E4295D0ADEBF}" srcOrd="6" destOrd="0" presId="urn:microsoft.com/office/officeart/2005/8/layout/arrow2"/>
    <dgm:cxn modelId="{112181E7-9A47-4513-A8EC-CF23E89915F8}" type="presParOf" srcId="{D3CFF664-7208-4CD2-90DD-69DDF63FBD1C}" destId="{F8370701-4C3B-44B5-91AC-4B45A39B3B4A}" srcOrd="7" destOrd="0" presId="urn:microsoft.com/office/officeart/2005/8/layout/arrow2"/>
    <dgm:cxn modelId="{58ECC7DB-64F0-417E-BA43-745388DE62D6}" type="presParOf" srcId="{D3CFF664-7208-4CD2-90DD-69DDF63FBD1C}" destId="{61D6A08F-470D-41E5-81E1-B28B5879E2D6}" srcOrd="8" destOrd="0" presId="urn:microsoft.com/office/officeart/2005/8/layout/arrow2"/>
    <dgm:cxn modelId="{1A4AA69B-9CB9-48BE-8759-69F33C381C54}" type="presParOf" srcId="{D3CFF664-7208-4CD2-90DD-69DDF63FBD1C}" destId="{94779913-25BE-4445-B0D3-4A5A418D5E51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83E68B-517B-4709-8FE4-9255DF79F1B2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0636661-F903-4B9B-848D-7E5C138C654F}">
      <dgm:prSet custT="1"/>
      <dgm:spPr/>
      <dgm:t>
        <a:bodyPr/>
        <a:lstStyle/>
        <a:p>
          <a:pPr algn="l" rtl="0"/>
          <a:r>
            <a:rPr lang="en-US" sz="1800" b="1" dirty="0" err="1"/>
            <a:t>Algorithmica</a:t>
          </a:r>
          <a:r>
            <a:rPr lang="en-US" sz="1800" b="1" dirty="0"/>
            <a:t>:</a:t>
          </a:r>
          <a:br>
            <a:rPr lang="en-US" sz="1800" b="1" dirty="0"/>
          </a:br>
          <a:r>
            <a:rPr lang="en-US" sz="1800" dirty="0">
              <a:solidFill>
                <a:srgbClr val="00B050"/>
              </a:solidFill>
            </a:rPr>
            <a:t>P = NP</a:t>
          </a:r>
          <a:endParaRPr lang="he-IL" sz="1800" dirty="0">
            <a:solidFill>
              <a:srgbClr val="00B050"/>
            </a:solidFill>
          </a:endParaRPr>
        </a:p>
      </dgm:t>
    </dgm:pt>
    <dgm:pt modelId="{ED18B1E3-35C2-4782-B086-50962A821572}" type="parTrans" cxnId="{0661E06C-121E-47A4-BAB7-43A795999B5C}">
      <dgm:prSet/>
      <dgm:spPr/>
      <dgm:t>
        <a:bodyPr/>
        <a:lstStyle/>
        <a:p>
          <a:pPr algn="l" rtl="1"/>
          <a:endParaRPr lang="he-IL"/>
        </a:p>
      </dgm:t>
    </dgm:pt>
    <dgm:pt modelId="{6A21AD27-6D72-440B-92DF-73422831FFE1}" type="sibTrans" cxnId="{0661E06C-121E-47A4-BAB7-43A795999B5C}">
      <dgm:prSet/>
      <dgm:spPr/>
      <dgm:t>
        <a:bodyPr/>
        <a:lstStyle/>
        <a:p>
          <a:pPr algn="l" rtl="1"/>
          <a:endParaRPr lang="he-IL"/>
        </a:p>
      </dgm:t>
    </dgm:pt>
    <dgm:pt modelId="{786E44AD-ED21-4632-BFBB-269AF18A4ADC}">
      <dgm:prSet custT="1"/>
      <dgm:spPr>
        <a:blipFill>
          <a:blip xmlns:r="http://schemas.openxmlformats.org/officeDocument/2006/relationships" r:embed="rId1"/>
          <a:stretch>
            <a:fillRect t="-3908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05A3F9F4-0633-49E5-AE24-7456EF50A51B}" type="parTrans" cxnId="{FBE69CA7-7415-4648-B99E-CAAB3AD861F6}">
      <dgm:prSet/>
      <dgm:spPr/>
      <dgm:t>
        <a:bodyPr/>
        <a:lstStyle/>
        <a:p>
          <a:pPr algn="l" rtl="1"/>
          <a:endParaRPr lang="he-IL"/>
        </a:p>
      </dgm:t>
    </dgm:pt>
    <dgm:pt modelId="{3968858B-002E-4C23-8AC4-E547D75B82F0}" type="sibTrans" cxnId="{FBE69CA7-7415-4648-B99E-CAAB3AD861F6}">
      <dgm:prSet/>
      <dgm:spPr/>
      <dgm:t>
        <a:bodyPr/>
        <a:lstStyle/>
        <a:p>
          <a:pPr algn="l" rtl="1"/>
          <a:endParaRPr lang="he-IL"/>
        </a:p>
      </dgm:t>
    </dgm:pt>
    <dgm:pt modelId="{2971DE06-78AA-4ABA-AA62-FF50A6E4BDF7}">
      <dgm:prSet custT="1"/>
      <dgm:spPr>
        <a:blipFill>
          <a:blip xmlns:r="http://schemas.openxmlformats.org/officeDocument/2006/relationships" r:embed="rId2"/>
          <a:stretch>
            <a:fillRect t="-2911" r="-1293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06D6FEF4-761F-4073-A6A8-0E1BC2856D53}" type="parTrans" cxnId="{470B0480-9BBB-4712-AB9B-919207451AD6}">
      <dgm:prSet/>
      <dgm:spPr/>
      <dgm:t>
        <a:bodyPr/>
        <a:lstStyle/>
        <a:p>
          <a:pPr algn="l" rtl="1"/>
          <a:endParaRPr lang="he-IL"/>
        </a:p>
      </dgm:t>
    </dgm:pt>
    <dgm:pt modelId="{2FA4A2B7-6593-4819-B784-E238B8EE2EE2}" type="sibTrans" cxnId="{470B0480-9BBB-4712-AB9B-919207451AD6}">
      <dgm:prSet/>
      <dgm:spPr/>
      <dgm:t>
        <a:bodyPr/>
        <a:lstStyle/>
        <a:p>
          <a:pPr algn="l" rtl="1"/>
          <a:endParaRPr lang="he-IL"/>
        </a:p>
      </dgm:t>
    </dgm:pt>
    <dgm:pt modelId="{A290463C-26D6-441D-B032-8AE5D01B95C0}">
      <dgm:prSet custT="1"/>
      <dgm:spPr>
        <a:blipFill>
          <a:blip xmlns:r="http://schemas.openxmlformats.org/officeDocument/2006/relationships" r:embed="rId3"/>
          <a:stretch>
            <a:fillRect t="-2443" r="-1104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63B7134F-E384-4349-BA99-B367BBA41EFD}" type="parTrans" cxnId="{47BD4765-0863-4EB1-8735-0EC7E8C755E1}">
      <dgm:prSet/>
      <dgm:spPr/>
      <dgm:t>
        <a:bodyPr/>
        <a:lstStyle/>
        <a:p>
          <a:pPr algn="l" rtl="1"/>
          <a:endParaRPr lang="he-IL"/>
        </a:p>
      </dgm:t>
    </dgm:pt>
    <dgm:pt modelId="{1BC7AC19-D63F-483C-BBEA-2A79080F3436}" type="sibTrans" cxnId="{47BD4765-0863-4EB1-8735-0EC7E8C755E1}">
      <dgm:prSet/>
      <dgm:spPr/>
      <dgm:t>
        <a:bodyPr/>
        <a:lstStyle/>
        <a:p>
          <a:pPr algn="l" rtl="1"/>
          <a:endParaRPr lang="he-IL"/>
        </a:p>
      </dgm:t>
    </dgm:pt>
    <dgm:pt modelId="{C73E6495-4846-46B9-917C-A54ED36553FF}">
      <dgm:prSet custT="1"/>
      <dgm:spPr>
        <a:blipFill>
          <a:blip xmlns:r="http://schemas.openxmlformats.org/officeDocument/2006/relationships" r:embed="rId4"/>
          <a:stretch>
            <a:fillRect t="-2222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5C6DB880-212B-42ED-8D9D-39BB4152E748}" type="parTrans" cxnId="{8C3D88E1-1304-4589-B212-95A3ADDA638A}">
      <dgm:prSet/>
      <dgm:spPr/>
      <dgm:t>
        <a:bodyPr/>
        <a:lstStyle/>
        <a:p>
          <a:pPr algn="l" rtl="1"/>
          <a:endParaRPr lang="he-IL"/>
        </a:p>
      </dgm:t>
    </dgm:pt>
    <dgm:pt modelId="{665FB3F7-AAA7-4CB6-88F3-7033604D9355}" type="sibTrans" cxnId="{8C3D88E1-1304-4589-B212-95A3ADDA638A}">
      <dgm:prSet/>
      <dgm:spPr/>
      <dgm:t>
        <a:bodyPr/>
        <a:lstStyle/>
        <a:p>
          <a:pPr algn="l" rtl="1"/>
          <a:endParaRPr lang="he-IL"/>
        </a:p>
      </dgm:t>
    </dgm:pt>
    <dgm:pt modelId="{67BE83F6-8646-452C-B8E4-78C1BB909CAF}">
      <dgm:prSet/>
      <dgm:spPr/>
      <dgm:t>
        <a:bodyPr/>
        <a:lstStyle/>
        <a:p>
          <a:endParaRPr lang="en-US"/>
        </a:p>
      </dgm:t>
    </dgm:pt>
    <dgm:pt modelId="{D34BA39F-52D0-4420-B3C0-9579BB54FFBF}" type="parTrans" cxnId="{80AE6982-72AE-470F-914D-1490809DF0C8}">
      <dgm:prSet/>
      <dgm:spPr/>
      <dgm:t>
        <a:bodyPr/>
        <a:lstStyle/>
        <a:p>
          <a:pPr algn="l" rtl="1"/>
          <a:endParaRPr lang="he-IL"/>
        </a:p>
      </dgm:t>
    </dgm:pt>
    <dgm:pt modelId="{013E7463-04AC-4FA3-A1E0-278C41894F96}" type="sibTrans" cxnId="{80AE6982-72AE-470F-914D-1490809DF0C8}">
      <dgm:prSet/>
      <dgm:spPr/>
      <dgm:t>
        <a:bodyPr/>
        <a:lstStyle/>
        <a:p>
          <a:pPr algn="l" rtl="1"/>
          <a:endParaRPr lang="he-IL"/>
        </a:p>
      </dgm:t>
    </dgm:pt>
    <dgm:pt modelId="{1EC8C509-32A4-4988-9BC8-222EED8822B8}">
      <dgm:prSet/>
      <dgm:spPr/>
      <dgm:t>
        <a:bodyPr/>
        <a:lstStyle/>
        <a:p>
          <a:endParaRPr lang="en-US"/>
        </a:p>
      </dgm:t>
    </dgm:pt>
    <dgm:pt modelId="{9451F67C-176D-4FB2-8477-02201B601DE9}" type="parTrans" cxnId="{3CB438A9-CB92-4DEA-88DE-1A17BD19B308}">
      <dgm:prSet/>
      <dgm:spPr/>
      <dgm:t>
        <a:bodyPr/>
        <a:lstStyle/>
        <a:p>
          <a:pPr rtl="1"/>
          <a:endParaRPr lang="he-IL"/>
        </a:p>
      </dgm:t>
    </dgm:pt>
    <dgm:pt modelId="{F3BAF165-440C-44D6-8EB5-C95480C32FF8}" type="sibTrans" cxnId="{3CB438A9-CB92-4DEA-88DE-1A17BD19B308}">
      <dgm:prSet/>
      <dgm:spPr/>
      <dgm:t>
        <a:bodyPr/>
        <a:lstStyle/>
        <a:p>
          <a:pPr rtl="1"/>
          <a:endParaRPr lang="he-IL"/>
        </a:p>
      </dgm:t>
    </dgm:pt>
    <dgm:pt modelId="{4F769866-C1E6-400E-9259-CBD9CEF6E658}" type="pres">
      <dgm:prSet presAssocID="{2083E68B-517B-4709-8FE4-9255DF79F1B2}" presName="arrowDiagram" presStyleCnt="0">
        <dgm:presLayoutVars>
          <dgm:chMax val="5"/>
          <dgm:dir/>
          <dgm:resizeHandles val="exact"/>
        </dgm:presLayoutVars>
      </dgm:prSet>
      <dgm:spPr/>
    </dgm:pt>
    <dgm:pt modelId="{FADD2C5A-22B2-4AF5-BFCD-969FC56AD69E}" type="pres">
      <dgm:prSet presAssocID="{2083E68B-517B-4709-8FE4-9255DF79F1B2}" presName="arrow" presStyleLbl="bgShp" presStyleIdx="0" presStyleCnt="1" custLinFactNeighborX="0"/>
      <dgm:spPr/>
    </dgm:pt>
    <dgm:pt modelId="{D3CFF664-7208-4CD2-90DD-69DDF63FBD1C}" type="pres">
      <dgm:prSet presAssocID="{2083E68B-517B-4709-8FE4-9255DF79F1B2}" presName="arrowDiagram5" presStyleCnt="0"/>
      <dgm:spPr/>
    </dgm:pt>
    <dgm:pt modelId="{C38E969F-A1EF-489E-9234-BF65B3CC2D25}" type="pres">
      <dgm:prSet presAssocID="{60636661-F903-4B9B-848D-7E5C138C654F}" presName="bullet5a" presStyleLbl="node1" presStyleIdx="0" presStyleCnt="5"/>
      <dgm:spPr>
        <a:solidFill>
          <a:schemeClr val="accent1"/>
        </a:solidFill>
      </dgm:spPr>
    </dgm:pt>
    <dgm:pt modelId="{78CAB708-9FB7-4AF4-B24D-52006146D541}" type="pres">
      <dgm:prSet presAssocID="{60636661-F903-4B9B-848D-7E5C138C654F}" presName="textBox5a" presStyleLbl="revTx" presStyleIdx="0" presStyleCnt="5" custScaleX="115442" custLinFactNeighborX="6690">
        <dgm:presLayoutVars>
          <dgm:bulletEnabled val="1"/>
        </dgm:presLayoutVars>
      </dgm:prSet>
      <dgm:spPr/>
    </dgm:pt>
    <dgm:pt modelId="{4A84C054-FFAE-4543-8869-097E43D12477}" type="pres">
      <dgm:prSet presAssocID="{786E44AD-ED21-4632-BFBB-269AF18A4ADC}" presName="bullet5b" presStyleLbl="node1" presStyleIdx="1" presStyleCnt="5"/>
      <dgm:spPr>
        <a:solidFill>
          <a:schemeClr val="accent1"/>
        </a:solidFill>
      </dgm:spPr>
    </dgm:pt>
    <dgm:pt modelId="{204C3FDF-6E28-47AB-B751-9FAC0290ECB0}" type="pres">
      <dgm:prSet presAssocID="{786E44AD-ED21-4632-BFBB-269AF18A4ADC}" presName="textBox5b" presStyleLbl="revTx" presStyleIdx="1" presStyleCnt="5" custScaleX="149958" custLinFactNeighborX="25344">
        <dgm:presLayoutVars>
          <dgm:bulletEnabled val="1"/>
        </dgm:presLayoutVars>
      </dgm:prSet>
      <dgm:spPr/>
    </dgm:pt>
    <dgm:pt modelId="{F04C6E81-E289-413E-B02B-2FB497980AA1}" type="pres">
      <dgm:prSet presAssocID="{2971DE06-78AA-4ABA-AA62-FF50A6E4BDF7}" presName="bullet5c" presStyleLbl="node1" presStyleIdx="2" presStyleCnt="5"/>
      <dgm:spPr/>
    </dgm:pt>
    <dgm:pt modelId="{53214C7A-E2AC-4CCA-AC76-933E2DA479AD}" type="pres">
      <dgm:prSet presAssocID="{2971DE06-78AA-4ABA-AA62-FF50A6E4BDF7}" presName="textBox5c" presStyleLbl="revTx" presStyleIdx="2" presStyleCnt="5" custScaleX="144429" custLinFactNeighborX="22246">
        <dgm:presLayoutVars>
          <dgm:bulletEnabled val="1"/>
        </dgm:presLayoutVars>
      </dgm:prSet>
      <dgm:spPr/>
    </dgm:pt>
    <dgm:pt modelId="{B146F88E-6C7D-42D0-B206-E4295D0ADEBF}" type="pres">
      <dgm:prSet presAssocID="{A290463C-26D6-441D-B032-8AE5D01B95C0}" presName="bullet5d" presStyleLbl="node1" presStyleIdx="3" presStyleCnt="5"/>
      <dgm:spPr>
        <a:solidFill>
          <a:srgbClr val="00B050"/>
        </a:solidFill>
      </dgm:spPr>
    </dgm:pt>
    <dgm:pt modelId="{F8370701-4C3B-44B5-91AC-4B45A39B3B4A}" type="pres">
      <dgm:prSet presAssocID="{A290463C-26D6-441D-B032-8AE5D01B95C0}" presName="textBox5d" presStyleLbl="revTx" presStyleIdx="3" presStyleCnt="5" custScaleX="136094" custLinFactNeighborX="18396">
        <dgm:presLayoutVars>
          <dgm:bulletEnabled val="1"/>
        </dgm:presLayoutVars>
      </dgm:prSet>
      <dgm:spPr/>
    </dgm:pt>
    <dgm:pt modelId="{61D6A08F-470D-41E5-81E1-B28B5879E2D6}" type="pres">
      <dgm:prSet presAssocID="{C73E6495-4846-46B9-917C-A54ED36553FF}" presName="bullet5e" presStyleLbl="node1" presStyleIdx="4" presStyleCnt="5"/>
      <dgm:spPr>
        <a:solidFill>
          <a:srgbClr val="00B050"/>
        </a:solidFill>
      </dgm:spPr>
    </dgm:pt>
    <dgm:pt modelId="{94779913-25BE-4445-B0D3-4A5A418D5E51}" type="pres">
      <dgm:prSet presAssocID="{C73E6495-4846-46B9-917C-A54ED36553FF}" presName="textBox5e" presStyleLbl="revTx" presStyleIdx="4" presStyleCnt="5" custScaleX="153198" custLinFactNeighborX="26280">
        <dgm:presLayoutVars>
          <dgm:bulletEnabled val="1"/>
        </dgm:presLayoutVars>
      </dgm:prSet>
      <dgm:spPr/>
    </dgm:pt>
  </dgm:ptLst>
  <dgm:cxnLst>
    <dgm:cxn modelId="{0661E06C-121E-47A4-BAB7-43A795999B5C}" srcId="{2083E68B-517B-4709-8FE4-9255DF79F1B2}" destId="{60636661-F903-4B9B-848D-7E5C138C654F}" srcOrd="0" destOrd="0" parTransId="{ED18B1E3-35C2-4782-B086-50962A821572}" sibTransId="{6A21AD27-6D72-440B-92DF-73422831FFE1}"/>
    <dgm:cxn modelId="{60BE0ACC-368D-4F92-B9CC-992512638BBF}" type="presOf" srcId="{2083E68B-517B-4709-8FE4-9255DF79F1B2}" destId="{4F769866-C1E6-400E-9259-CBD9CEF6E658}" srcOrd="0" destOrd="0" presId="urn:microsoft.com/office/officeart/2005/8/layout/arrow2"/>
    <dgm:cxn modelId="{B4EBD5C8-E532-4247-826D-274A5C90D9D7}" type="presOf" srcId="{A290463C-26D6-441D-B032-8AE5D01B95C0}" destId="{F8370701-4C3B-44B5-91AC-4B45A39B3B4A}" srcOrd="0" destOrd="0" presId="urn:microsoft.com/office/officeart/2005/8/layout/arrow2"/>
    <dgm:cxn modelId="{2B2E97D2-FCBE-411A-9B57-40F005E572B8}" type="presOf" srcId="{60636661-F903-4B9B-848D-7E5C138C654F}" destId="{78CAB708-9FB7-4AF4-B24D-52006146D541}" srcOrd="0" destOrd="0" presId="urn:microsoft.com/office/officeart/2005/8/layout/arrow2"/>
    <dgm:cxn modelId="{7EFAE4AB-F8D2-4BD6-89B8-713DAD61525D}" type="presOf" srcId="{2971DE06-78AA-4ABA-AA62-FF50A6E4BDF7}" destId="{53214C7A-E2AC-4CCA-AC76-933E2DA479AD}" srcOrd="0" destOrd="0" presId="urn:microsoft.com/office/officeart/2005/8/layout/arrow2"/>
    <dgm:cxn modelId="{FBE69CA7-7415-4648-B99E-CAAB3AD861F6}" srcId="{2083E68B-517B-4709-8FE4-9255DF79F1B2}" destId="{786E44AD-ED21-4632-BFBB-269AF18A4ADC}" srcOrd="1" destOrd="0" parTransId="{05A3F9F4-0633-49E5-AE24-7456EF50A51B}" sibTransId="{3968858B-002E-4C23-8AC4-E547D75B82F0}"/>
    <dgm:cxn modelId="{47BD4765-0863-4EB1-8735-0EC7E8C755E1}" srcId="{2083E68B-517B-4709-8FE4-9255DF79F1B2}" destId="{A290463C-26D6-441D-B032-8AE5D01B95C0}" srcOrd="3" destOrd="0" parTransId="{63B7134F-E384-4349-BA99-B367BBA41EFD}" sibTransId="{1BC7AC19-D63F-483C-BBEA-2A79080F3436}"/>
    <dgm:cxn modelId="{30A15ECC-0DB4-4452-B5A1-0696C3AB93FF}" type="presOf" srcId="{786E44AD-ED21-4632-BFBB-269AF18A4ADC}" destId="{204C3FDF-6E28-47AB-B751-9FAC0290ECB0}" srcOrd="0" destOrd="0" presId="urn:microsoft.com/office/officeart/2005/8/layout/arrow2"/>
    <dgm:cxn modelId="{80AE6982-72AE-470F-914D-1490809DF0C8}" srcId="{2083E68B-517B-4709-8FE4-9255DF79F1B2}" destId="{67BE83F6-8646-452C-B8E4-78C1BB909CAF}" srcOrd="5" destOrd="0" parTransId="{D34BA39F-52D0-4420-B3C0-9579BB54FFBF}" sibTransId="{013E7463-04AC-4FA3-A1E0-278C41894F96}"/>
    <dgm:cxn modelId="{8C3D88E1-1304-4589-B212-95A3ADDA638A}" srcId="{2083E68B-517B-4709-8FE4-9255DF79F1B2}" destId="{C73E6495-4846-46B9-917C-A54ED36553FF}" srcOrd="4" destOrd="0" parTransId="{5C6DB880-212B-42ED-8D9D-39BB4152E748}" sibTransId="{665FB3F7-AAA7-4CB6-88F3-7033604D9355}"/>
    <dgm:cxn modelId="{470B0480-9BBB-4712-AB9B-919207451AD6}" srcId="{2083E68B-517B-4709-8FE4-9255DF79F1B2}" destId="{2971DE06-78AA-4ABA-AA62-FF50A6E4BDF7}" srcOrd="2" destOrd="0" parTransId="{06D6FEF4-761F-4073-A6A8-0E1BC2856D53}" sibTransId="{2FA4A2B7-6593-4819-B784-E238B8EE2EE2}"/>
    <dgm:cxn modelId="{263D6CB3-073E-4968-8552-ADD460DB672B}" type="presOf" srcId="{C73E6495-4846-46B9-917C-A54ED36553FF}" destId="{94779913-25BE-4445-B0D3-4A5A418D5E51}" srcOrd="0" destOrd="0" presId="urn:microsoft.com/office/officeart/2005/8/layout/arrow2"/>
    <dgm:cxn modelId="{3CB438A9-CB92-4DEA-88DE-1A17BD19B308}" srcId="{2083E68B-517B-4709-8FE4-9255DF79F1B2}" destId="{1EC8C509-32A4-4988-9BC8-222EED8822B8}" srcOrd="6" destOrd="0" parTransId="{9451F67C-176D-4FB2-8477-02201B601DE9}" sibTransId="{F3BAF165-440C-44D6-8EB5-C95480C32FF8}"/>
    <dgm:cxn modelId="{9859CDB8-589B-4E8A-8543-285E22F8BE01}" type="presParOf" srcId="{4F769866-C1E6-400E-9259-CBD9CEF6E658}" destId="{FADD2C5A-22B2-4AF5-BFCD-969FC56AD69E}" srcOrd="0" destOrd="0" presId="urn:microsoft.com/office/officeart/2005/8/layout/arrow2"/>
    <dgm:cxn modelId="{60D14F05-2979-4DA2-B9AA-69962A835D7B}" type="presParOf" srcId="{4F769866-C1E6-400E-9259-CBD9CEF6E658}" destId="{D3CFF664-7208-4CD2-90DD-69DDF63FBD1C}" srcOrd="1" destOrd="0" presId="urn:microsoft.com/office/officeart/2005/8/layout/arrow2"/>
    <dgm:cxn modelId="{0BB15EE4-BDAA-4672-8281-20CDC1964FA6}" type="presParOf" srcId="{D3CFF664-7208-4CD2-90DD-69DDF63FBD1C}" destId="{C38E969F-A1EF-489E-9234-BF65B3CC2D25}" srcOrd="0" destOrd="0" presId="urn:microsoft.com/office/officeart/2005/8/layout/arrow2"/>
    <dgm:cxn modelId="{A381251E-9E08-4371-91F7-848DAF874EBE}" type="presParOf" srcId="{D3CFF664-7208-4CD2-90DD-69DDF63FBD1C}" destId="{78CAB708-9FB7-4AF4-B24D-52006146D541}" srcOrd="1" destOrd="0" presId="urn:microsoft.com/office/officeart/2005/8/layout/arrow2"/>
    <dgm:cxn modelId="{00DD29B2-B2A1-4CAE-8530-C20539A37FBD}" type="presParOf" srcId="{D3CFF664-7208-4CD2-90DD-69DDF63FBD1C}" destId="{4A84C054-FFAE-4543-8869-097E43D12477}" srcOrd="2" destOrd="0" presId="urn:microsoft.com/office/officeart/2005/8/layout/arrow2"/>
    <dgm:cxn modelId="{7EE5F629-46EB-4D1C-8E42-F4847B055ABF}" type="presParOf" srcId="{D3CFF664-7208-4CD2-90DD-69DDF63FBD1C}" destId="{204C3FDF-6E28-47AB-B751-9FAC0290ECB0}" srcOrd="3" destOrd="0" presId="urn:microsoft.com/office/officeart/2005/8/layout/arrow2"/>
    <dgm:cxn modelId="{12538703-E2B8-48C7-BA1A-B20809B98F76}" type="presParOf" srcId="{D3CFF664-7208-4CD2-90DD-69DDF63FBD1C}" destId="{F04C6E81-E289-413E-B02B-2FB497980AA1}" srcOrd="4" destOrd="0" presId="urn:microsoft.com/office/officeart/2005/8/layout/arrow2"/>
    <dgm:cxn modelId="{F839BCE8-484E-42F7-A7BC-4078451E78E3}" type="presParOf" srcId="{D3CFF664-7208-4CD2-90DD-69DDF63FBD1C}" destId="{53214C7A-E2AC-4CCA-AC76-933E2DA479AD}" srcOrd="5" destOrd="0" presId="urn:microsoft.com/office/officeart/2005/8/layout/arrow2"/>
    <dgm:cxn modelId="{180C71A7-3B06-4E95-B9A3-F791C11EA4CD}" type="presParOf" srcId="{D3CFF664-7208-4CD2-90DD-69DDF63FBD1C}" destId="{B146F88E-6C7D-42D0-B206-E4295D0ADEBF}" srcOrd="6" destOrd="0" presId="urn:microsoft.com/office/officeart/2005/8/layout/arrow2"/>
    <dgm:cxn modelId="{112181E7-9A47-4513-A8EC-CF23E89915F8}" type="presParOf" srcId="{D3CFF664-7208-4CD2-90DD-69DDF63FBD1C}" destId="{F8370701-4C3B-44B5-91AC-4B45A39B3B4A}" srcOrd="7" destOrd="0" presId="urn:microsoft.com/office/officeart/2005/8/layout/arrow2"/>
    <dgm:cxn modelId="{58ECC7DB-64F0-417E-BA43-745388DE62D6}" type="presParOf" srcId="{D3CFF664-7208-4CD2-90DD-69DDF63FBD1C}" destId="{61D6A08F-470D-41E5-81E1-B28B5879E2D6}" srcOrd="8" destOrd="0" presId="urn:microsoft.com/office/officeart/2005/8/layout/arrow2"/>
    <dgm:cxn modelId="{1A4AA69B-9CB9-48BE-8759-69F33C381C54}" type="presParOf" srcId="{D3CFF664-7208-4CD2-90DD-69DDF63FBD1C}" destId="{94779913-25BE-4445-B0D3-4A5A418D5E51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83E68B-517B-4709-8FE4-9255DF79F1B2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0636661-F903-4B9B-848D-7E5C138C654F}">
      <dgm:prSet custT="1"/>
      <dgm:spPr/>
      <dgm:t>
        <a:bodyPr/>
        <a:lstStyle/>
        <a:p>
          <a:pPr algn="l" rtl="0"/>
          <a:r>
            <a:rPr lang="en-US" sz="1800" b="1" dirty="0" err="1"/>
            <a:t>Algorithmica</a:t>
          </a:r>
          <a:r>
            <a:rPr lang="en-US" sz="1800" b="1" dirty="0"/>
            <a:t>:</a:t>
          </a:r>
          <a:br>
            <a:rPr lang="en-US" sz="1800" b="1" dirty="0"/>
          </a:br>
          <a:r>
            <a:rPr lang="en-US" sz="1800" dirty="0">
              <a:solidFill>
                <a:srgbClr val="00B050"/>
              </a:solidFill>
            </a:rPr>
            <a:t>P = NP</a:t>
          </a:r>
          <a:endParaRPr lang="he-IL" sz="1800" dirty="0">
            <a:solidFill>
              <a:srgbClr val="00B050"/>
            </a:solidFill>
          </a:endParaRPr>
        </a:p>
      </dgm:t>
    </dgm:pt>
    <dgm:pt modelId="{ED18B1E3-35C2-4782-B086-50962A821572}" type="parTrans" cxnId="{0661E06C-121E-47A4-BAB7-43A795999B5C}">
      <dgm:prSet/>
      <dgm:spPr/>
      <dgm:t>
        <a:bodyPr/>
        <a:lstStyle/>
        <a:p>
          <a:pPr algn="l" rtl="1"/>
          <a:endParaRPr lang="he-IL"/>
        </a:p>
      </dgm:t>
    </dgm:pt>
    <dgm:pt modelId="{6A21AD27-6D72-440B-92DF-73422831FFE1}" type="sibTrans" cxnId="{0661E06C-121E-47A4-BAB7-43A795999B5C}">
      <dgm:prSet/>
      <dgm:spPr/>
      <dgm:t>
        <a:bodyPr/>
        <a:lstStyle/>
        <a:p>
          <a:pPr algn="l"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786E44AD-ED21-4632-BFBB-269AF18A4ADC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Heuristica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dirty="0">
                  <a:solidFill>
                    <a:srgbClr val="FF0000"/>
                  </a:solidFill>
                </a:rPr>
                <a:t>P </a:t>
              </a:r>
              <a14:m>
                <m:oMath xmlns:m="http://schemas.openxmlformats.org/officeDocument/2006/math">
                  <m:r>
                    <a:rPr lang="en-US" sz="1800" b="0" i="1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≠</m:t>
                  </m:r>
                </m:oMath>
              </a14:m>
              <a:r>
                <a:rPr lang="en-US" sz="1800" dirty="0">
                  <a:solidFill>
                    <a:srgbClr val="FF0000"/>
                  </a:solidFill>
                </a:rPr>
                <a:t> NP but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00B050"/>
                  </a:solidFill>
                </a:rPr>
                <a:t>NP is easy-on-average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Choice>
      <mc:Fallback xmlns="">
        <dgm:pt modelId="{786E44AD-ED21-4632-BFBB-269AF18A4ADC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Heuristica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dirty="0" smtClean="0">
                  <a:solidFill>
                    <a:srgbClr val="FF0000"/>
                  </a:solidFill>
                </a:rPr>
                <a:t>P </a:t>
              </a:r>
              <a:r>
                <a:rPr lang="en-US" sz="1800" b="0" i="0">
                  <a:solidFill>
                    <a:srgbClr val="FF0000"/>
                  </a:solidFill>
                  <a:latin typeface="Cambria Math" panose="02040503050406030204" pitchFamily="18" charset="0"/>
                </a:rPr>
                <a:t>≠</a:t>
              </a:r>
              <a:r>
                <a:rPr lang="en-US" sz="1800" dirty="0">
                  <a:solidFill>
                    <a:srgbClr val="FF0000"/>
                  </a:solidFill>
                </a:rPr>
                <a:t> NP but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00B050"/>
                  </a:solidFill>
                </a:rPr>
                <a:t>NP is easy-on-average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Fallback>
    </mc:AlternateContent>
    <dgm:pt modelId="{05A3F9F4-0633-49E5-AE24-7456EF50A51B}" type="parTrans" cxnId="{FBE69CA7-7415-4648-B99E-CAAB3AD861F6}">
      <dgm:prSet/>
      <dgm:spPr/>
      <dgm:t>
        <a:bodyPr/>
        <a:lstStyle/>
        <a:p>
          <a:pPr algn="l" rtl="1"/>
          <a:endParaRPr lang="he-IL"/>
        </a:p>
      </dgm:t>
    </dgm:pt>
    <dgm:pt modelId="{3968858B-002E-4C23-8AC4-E547D75B82F0}" type="sibTrans" cxnId="{FBE69CA7-7415-4648-B99E-CAAB3AD861F6}">
      <dgm:prSet/>
      <dgm:spPr/>
      <dgm:t>
        <a:bodyPr/>
        <a:lstStyle/>
        <a:p>
          <a:pPr algn="l"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2971DE06-78AA-4ABA-AA62-FF50A6E4BDF7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Pessiland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dirty="0">
                  <a:solidFill>
                    <a:srgbClr val="FF0000"/>
                  </a:solidFill>
                </a:rPr>
                <a:t>NP is hard-on-average but </a:t>
              </a:r>
              <a14:m>
                <m:oMath xmlns:m="http://schemas.openxmlformats.org/officeDocument/2006/math">
                  <m:r>
                    <a:rPr lang="en-US" sz="1800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∄</m:t>
                  </m:r>
                </m:oMath>
              </a14:m>
              <a:r>
                <a:rPr lang="en-US" sz="1800" dirty="0">
                  <a:solidFill>
                    <a:srgbClr val="00B050"/>
                  </a:solidFill>
                </a:rPr>
                <a:t> one-way functions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Choice>
      <mc:Fallback xmlns="">
        <dgm:pt modelId="{2971DE06-78AA-4ABA-AA62-FF50A6E4BDF7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Pessiland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dirty="0">
                  <a:solidFill>
                    <a:srgbClr val="FF0000"/>
                  </a:solidFill>
                </a:rPr>
                <a:t>NP is hard-on-average but </a:t>
              </a:r>
              <a:r>
                <a:rPr lang="en-US" sz="1800" b="0" i="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a:t>∄</a:t>
              </a:r>
              <a:r>
                <a:rPr lang="en-US" sz="1800" dirty="0">
                  <a:solidFill>
                    <a:srgbClr val="00B050"/>
                  </a:solidFill>
                </a:rPr>
                <a:t> one-way functions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Fallback>
    </mc:AlternateContent>
    <dgm:pt modelId="{06D6FEF4-761F-4073-A6A8-0E1BC2856D53}" type="parTrans" cxnId="{470B0480-9BBB-4712-AB9B-919207451AD6}">
      <dgm:prSet/>
      <dgm:spPr/>
      <dgm:t>
        <a:bodyPr/>
        <a:lstStyle/>
        <a:p>
          <a:pPr algn="l" rtl="1"/>
          <a:endParaRPr lang="he-IL"/>
        </a:p>
      </dgm:t>
    </dgm:pt>
    <dgm:pt modelId="{2FA4A2B7-6593-4819-B784-E238B8EE2EE2}" type="sibTrans" cxnId="{470B0480-9BBB-4712-AB9B-919207451AD6}">
      <dgm:prSet/>
      <dgm:spPr/>
      <dgm:t>
        <a:bodyPr/>
        <a:lstStyle/>
        <a:p>
          <a:pPr algn="l"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A290463C-26D6-441D-B032-8AE5D01B95C0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Minicrypt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14:m>
                <m:oMath xmlns:m="http://schemas.openxmlformats.org/officeDocument/2006/math">
                  <m:r>
                    <a:rPr lang="en-US" sz="1800" i="1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∃</m:t>
                  </m:r>
                </m:oMath>
              </a14:m>
              <a:r>
                <a:rPr lang="en-US" sz="1800" dirty="0">
                  <a:solidFill>
                    <a:srgbClr val="FF0000"/>
                  </a:solidFill>
                </a:rPr>
                <a:t> one-way functions but </a:t>
              </a:r>
              <a14:m>
                <m:oMath xmlns:m="http://schemas.openxmlformats.org/officeDocument/2006/math">
                  <m:r>
                    <a:rPr lang="en-US" sz="180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∄</m:t>
                  </m:r>
                </m:oMath>
              </a14:m>
              <a:r>
                <a:rPr lang="en-US" sz="1800" dirty="0">
                  <a:solidFill>
                    <a:srgbClr val="00B050"/>
                  </a:solidFill>
                </a:rPr>
                <a:t> public-key crypto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Choice>
      <mc:Fallback xmlns="">
        <dgm:pt modelId="{A290463C-26D6-441D-B032-8AE5D01B95C0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Minicrypt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i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∃</a:t>
              </a:r>
              <a:r>
                <a:rPr lang="en-US" sz="1800" dirty="0">
                  <a:solidFill>
                    <a:srgbClr val="FF0000"/>
                  </a:solidFill>
                </a:rPr>
                <a:t> one-way functions but </a:t>
              </a:r>
              <a:r>
                <a:rPr lang="en-US" sz="1800" i="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a:t>∄</a:t>
              </a:r>
              <a:r>
                <a:rPr lang="en-US" sz="1800" dirty="0">
                  <a:solidFill>
                    <a:srgbClr val="00B050"/>
                  </a:solidFill>
                </a:rPr>
                <a:t> public-key crypto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Fallback>
    </mc:AlternateContent>
    <dgm:pt modelId="{63B7134F-E384-4349-BA99-B367BBA41EFD}" type="parTrans" cxnId="{47BD4765-0863-4EB1-8735-0EC7E8C755E1}">
      <dgm:prSet/>
      <dgm:spPr/>
      <dgm:t>
        <a:bodyPr/>
        <a:lstStyle/>
        <a:p>
          <a:pPr algn="l" rtl="1"/>
          <a:endParaRPr lang="he-IL"/>
        </a:p>
      </dgm:t>
    </dgm:pt>
    <dgm:pt modelId="{1BC7AC19-D63F-483C-BBEA-2A79080F3436}" type="sibTrans" cxnId="{47BD4765-0863-4EB1-8735-0EC7E8C755E1}">
      <dgm:prSet/>
      <dgm:spPr/>
      <dgm:t>
        <a:bodyPr/>
        <a:lstStyle/>
        <a:p>
          <a:pPr algn="l"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C73E6495-4846-46B9-917C-A54ED36553FF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Cryptomania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14:m>
                <m:oMath xmlns:m="http://schemas.openxmlformats.org/officeDocument/2006/math">
                  <m:r>
                    <a:rPr lang="en-US" sz="1800" i="1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∃</m:t>
                  </m:r>
                </m:oMath>
              </a14:m>
              <a:r>
                <a:rPr lang="en-US" sz="1800" dirty="0">
                  <a:solidFill>
                    <a:srgbClr val="FF0000"/>
                  </a:solidFill>
                </a:rPr>
                <a:t> public-key cryptography</a:t>
              </a:r>
              <a:endParaRPr lang="he-IL" sz="1800" dirty="0"/>
            </a:p>
          </dgm:t>
        </dgm:pt>
      </mc:Choice>
      <mc:Fallback xmlns="">
        <dgm:pt modelId="{C73E6495-4846-46B9-917C-A54ED36553FF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Cryptomania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i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∃</a:t>
              </a:r>
              <a:r>
                <a:rPr lang="en-US" sz="1800" dirty="0">
                  <a:solidFill>
                    <a:srgbClr val="FF0000"/>
                  </a:solidFill>
                </a:rPr>
                <a:t> public-key cryptography</a:t>
              </a:r>
              <a:endParaRPr lang="he-IL" sz="1800" dirty="0"/>
            </a:p>
          </dgm:t>
        </dgm:pt>
      </mc:Fallback>
    </mc:AlternateContent>
    <dgm:pt modelId="{5C6DB880-212B-42ED-8D9D-39BB4152E748}" type="parTrans" cxnId="{8C3D88E1-1304-4589-B212-95A3ADDA638A}">
      <dgm:prSet/>
      <dgm:spPr/>
      <dgm:t>
        <a:bodyPr/>
        <a:lstStyle/>
        <a:p>
          <a:pPr algn="l" rtl="1"/>
          <a:endParaRPr lang="he-IL"/>
        </a:p>
      </dgm:t>
    </dgm:pt>
    <dgm:pt modelId="{665FB3F7-AAA7-4CB6-88F3-7033604D9355}" type="sibTrans" cxnId="{8C3D88E1-1304-4589-B212-95A3ADDA638A}">
      <dgm:prSet/>
      <dgm:spPr/>
      <dgm:t>
        <a:bodyPr/>
        <a:lstStyle/>
        <a:p>
          <a:pPr algn="l" rtl="1"/>
          <a:endParaRPr lang="he-IL"/>
        </a:p>
      </dgm:t>
    </dgm:pt>
    <dgm:pt modelId="{67BE83F6-8646-452C-B8E4-78C1BB909CAF}">
      <dgm:prSet/>
      <dgm:spPr/>
      <dgm:t>
        <a:bodyPr/>
        <a:lstStyle/>
        <a:p>
          <a:endParaRPr lang="en-US"/>
        </a:p>
      </dgm:t>
    </dgm:pt>
    <dgm:pt modelId="{D34BA39F-52D0-4420-B3C0-9579BB54FFBF}" type="parTrans" cxnId="{80AE6982-72AE-470F-914D-1490809DF0C8}">
      <dgm:prSet/>
      <dgm:spPr/>
      <dgm:t>
        <a:bodyPr/>
        <a:lstStyle/>
        <a:p>
          <a:pPr algn="l" rtl="1"/>
          <a:endParaRPr lang="he-IL"/>
        </a:p>
      </dgm:t>
    </dgm:pt>
    <dgm:pt modelId="{013E7463-04AC-4FA3-A1E0-278C41894F96}" type="sibTrans" cxnId="{80AE6982-72AE-470F-914D-1490809DF0C8}">
      <dgm:prSet/>
      <dgm:spPr/>
      <dgm:t>
        <a:bodyPr/>
        <a:lstStyle/>
        <a:p>
          <a:pPr algn="l" rtl="1"/>
          <a:endParaRPr lang="he-IL"/>
        </a:p>
      </dgm:t>
    </dgm:pt>
    <dgm:pt modelId="{1EC8C509-32A4-4988-9BC8-222EED8822B8}">
      <dgm:prSet/>
      <dgm:spPr/>
      <dgm:t>
        <a:bodyPr/>
        <a:lstStyle/>
        <a:p>
          <a:endParaRPr lang="en-US"/>
        </a:p>
      </dgm:t>
    </dgm:pt>
    <dgm:pt modelId="{9451F67C-176D-4FB2-8477-02201B601DE9}" type="parTrans" cxnId="{3CB438A9-CB92-4DEA-88DE-1A17BD19B308}">
      <dgm:prSet/>
      <dgm:spPr/>
      <dgm:t>
        <a:bodyPr/>
        <a:lstStyle/>
        <a:p>
          <a:pPr rtl="1"/>
          <a:endParaRPr lang="he-IL"/>
        </a:p>
      </dgm:t>
    </dgm:pt>
    <dgm:pt modelId="{F3BAF165-440C-44D6-8EB5-C95480C32FF8}" type="sibTrans" cxnId="{3CB438A9-CB92-4DEA-88DE-1A17BD19B308}">
      <dgm:prSet/>
      <dgm:spPr/>
      <dgm:t>
        <a:bodyPr/>
        <a:lstStyle/>
        <a:p>
          <a:pPr rtl="1"/>
          <a:endParaRPr lang="he-IL"/>
        </a:p>
      </dgm:t>
    </dgm:pt>
    <dgm:pt modelId="{4F769866-C1E6-400E-9259-CBD9CEF6E658}" type="pres">
      <dgm:prSet presAssocID="{2083E68B-517B-4709-8FE4-9255DF79F1B2}" presName="arrowDiagram" presStyleCnt="0">
        <dgm:presLayoutVars>
          <dgm:chMax val="5"/>
          <dgm:dir/>
          <dgm:resizeHandles val="exact"/>
        </dgm:presLayoutVars>
      </dgm:prSet>
      <dgm:spPr/>
    </dgm:pt>
    <dgm:pt modelId="{FADD2C5A-22B2-4AF5-BFCD-969FC56AD69E}" type="pres">
      <dgm:prSet presAssocID="{2083E68B-517B-4709-8FE4-9255DF79F1B2}" presName="arrow" presStyleLbl="bgShp" presStyleIdx="0" presStyleCnt="1" custLinFactNeighborX="0"/>
      <dgm:spPr/>
    </dgm:pt>
    <dgm:pt modelId="{D3CFF664-7208-4CD2-90DD-69DDF63FBD1C}" type="pres">
      <dgm:prSet presAssocID="{2083E68B-517B-4709-8FE4-9255DF79F1B2}" presName="arrowDiagram5" presStyleCnt="0"/>
      <dgm:spPr/>
    </dgm:pt>
    <dgm:pt modelId="{C38E969F-A1EF-489E-9234-BF65B3CC2D25}" type="pres">
      <dgm:prSet presAssocID="{60636661-F903-4B9B-848D-7E5C138C654F}" presName="bullet5a" presStyleLbl="node1" presStyleIdx="0" presStyleCnt="5"/>
      <dgm:spPr>
        <a:solidFill>
          <a:srgbClr val="FF0000"/>
        </a:solidFill>
      </dgm:spPr>
    </dgm:pt>
    <dgm:pt modelId="{78CAB708-9FB7-4AF4-B24D-52006146D541}" type="pres">
      <dgm:prSet presAssocID="{60636661-F903-4B9B-848D-7E5C138C654F}" presName="textBox5a" presStyleLbl="revTx" presStyleIdx="0" presStyleCnt="5" custScaleX="115442" custLinFactNeighborX="6690">
        <dgm:presLayoutVars>
          <dgm:bulletEnabled val="1"/>
        </dgm:presLayoutVars>
      </dgm:prSet>
      <dgm:spPr/>
    </dgm:pt>
    <dgm:pt modelId="{4A84C054-FFAE-4543-8869-097E43D12477}" type="pres">
      <dgm:prSet presAssocID="{786E44AD-ED21-4632-BFBB-269AF18A4ADC}" presName="bullet5b" presStyleLbl="node1" presStyleIdx="1" presStyleCnt="5"/>
      <dgm:spPr>
        <a:solidFill>
          <a:srgbClr val="FF0000"/>
        </a:solidFill>
      </dgm:spPr>
    </dgm:pt>
    <dgm:pt modelId="{204C3FDF-6E28-47AB-B751-9FAC0290ECB0}" type="pres">
      <dgm:prSet presAssocID="{786E44AD-ED21-4632-BFBB-269AF18A4ADC}" presName="textBox5b" presStyleLbl="revTx" presStyleIdx="1" presStyleCnt="5" custScaleX="149958" custLinFactNeighborX="25344">
        <dgm:presLayoutVars>
          <dgm:bulletEnabled val="1"/>
        </dgm:presLayoutVars>
      </dgm:prSet>
      <dgm:spPr/>
    </dgm:pt>
    <dgm:pt modelId="{F04C6E81-E289-413E-B02B-2FB497980AA1}" type="pres">
      <dgm:prSet presAssocID="{2971DE06-78AA-4ABA-AA62-FF50A6E4BDF7}" presName="bullet5c" presStyleLbl="node1" presStyleIdx="2" presStyleCnt="5"/>
      <dgm:spPr/>
    </dgm:pt>
    <dgm:pt modelId="{53214C7A-E2AC-4CCA-AC76-933E2DA479AD}" type="pres">
      <dgm:prSet presAssocID="{2971DE06-78AA-4ABA-AA62-FF50A6E4BDF7}" presName="textBox5c" presStyleLbl="revTx" presStyleIdx="2" presStyleCnt="5" custScaleX="144429" custLinFactNeighborX="22246">
        <dgm:presLayoutVars>
          <dgm:bulletEnabled val="1"/>
        </dgm:presLayoutVars>
      </dgm:prSet>
      <dgm:spPr/>
    </dgm:pt>
    <dgm:pt modelId="{B146F88E-6C7D-42D0-B206-E4295D0ADEBF}" type="pres">
      <dgm:prSet presAssocID="{A290463C-26D6-441D-B032-8AE5D01B95C0}" presName="bullet5d" presStyleLbl="node1" presStyleIdx="3" presStyleCnt="5"/>
      <dgm:spPr>
        <a:solidFill>
          <a:srgbClr val="00B050"/>
        </a:solidFill>
      </dgm:spPr>
    </dgm:pt>
    <dgm:pt modelId="{F8370701-4C3B-44B5-91AC-4B45A39B3B4A}" type="pres">
      <dgm:prSet presAssocID="{A290463C-26D6-441D-B032-8AE5D01B95C0}" presName="textBox5d" presStyleLbl="revTx" presStyleIdx="3" presStyleCnt="5" custScaleX="136094" custLinFactNeighborX="18396">
        <dgm:presLayoutVars>
          <dgm:bulletEnabled val="1"/>
        </dgm:presLayoutVars>
      </dgm:prSet>
      <dgm:spPr/>
    </dgm:pt>
    <dgm:pt modelId="{61D6A08F-470D-41E5-81E1-B28B5879E2D6}" type="pres">
      <dgm:prSet presAssocID="{C73E6495-4846-46B9-917C-A54ED36553FF}" presName="bullet5e" presStyleLbl="node1" presStyleIdx="4" presStyleCnt="5"/>
      <dgm:spPr>
        <a:solidFill>
          <a:srgbClr val="00B050"/>
        </a:solidFill>
      </dgm:spPr>
    </dgm:pt>
    <dgm:pt modelId="{94779913-25BE-4445-B0D3-4A5A418D5E51}" type="pres">
      <dgm:prSet presAssocID="{C73E6495-4846-46B9-917C-A54ED36553FF}" presName="textBox5e" presStyleLbl="revTx" presStyleIdx="4" presStyleCnt="5" custScaleX="153198" custLinFactNeighborX="26280">
        <dgm:presLayoutVars>
          <dgm:bulletEnabled val="1"/>
        </dgm:presLayoutVars>
      </dgm:prSet>
      <dgm:spPr/>
    </dgm:pt>
  </dgm:ptLst>
  <dgm:cxnLst>
    <dgm:cxn modelId="{47BD4765-0863-4EB1-8735-0EC7E8C755E1}" srcId="{2083E68B-517B-4709-8FE4-9255DF79F1B2}" destId="{A290463C-26D6-441D-B032-8AE5D01B95C0}" srcOrd="3" destOrd="0" parTransId="{63B7134F-E384-4349-BA99-B367BBA41EFD}" sibTransId="{1BC7AC19-D63F-483C-BBEA-2A79080F3436}"/>
    <dgm:cxn modelId="{0661E06C-121E-47A4-BAB7-43A795999B5C}" srcId="{2083E68B-517B-4709-8FE4-9255DF79F1B2}" destId="{60636661-F903-4B9B-848D-7E5C138C654F}" srcOrd="0" destOrd="0" parTransId="{ED18B1E3-35C2-4782-B086-50962A821572}" sibTransId="{6A21AD27-6D72-440B-92DF-73422831FFE1}"/>
    <dgm:cxn modelId="{470B0480-9BBB-4712-AB9B-919207451AD6}" srcId="{2083E68B-517B-4709-8FE4-9255DF79F1B2}" destId="{2971DE06-78AA-4ABA-AA62-FF50A6E4BDF7}" srcOrd="2" destOrd="0" parTransId="{06D6FEF4-761F-4073-A6A8-0E1BC2856D53}" sibTransId="{2FA4A2B7-6593-4819-B784-E238B8EE2EE2}"/>
    <dgm:cxn modelId="{80AE6982-72AE-470F-914D-1490809DF0C8}" srcId="{2083E68B-517B-4709-8FE4-9255DF79F1B2}" destId="{67BE83F6-8646-452C-B8E4-78C1BB909CAF}" srcOrd="5" destOrd="0" parTransId="{D34BA39F-52D0-4420-B3C0-9579BB54FFBF}" sibTransId="{013E7463-04AC-4FA3-A1E0-278C41894F96}"/>
    <dgm:cxn modelId="{FBE69CA7-7415-4648-B99E-CAAB3AD861F6}" srcId="{2083E68B-517B-4709-8FE4-9255DF79F1B2}" destId="{786E44AD-ED21-4632-BFBB-269AF18A4ADC}" srcOrd="1" destOrd="0" parTransId="{05A3F9F4-0633-49E5-AE24-7456EF50A51B}" sibTransId="{3968858B-002E-4C23-8AC4-E547D75B82F0}"/>
    <dgm:cxn modelId="{3CB438A9-CB92-4DEA-88DE-1A17BD19B308}" srcId="{2083E68B-517B-4709-8FE4-9255DF79F1B2}" destId="{1EC8C509-32A4-4988-9BC8-222EED8822B8}" srcOrd="6" destOrd="0" parTransId="{9451F67C-176D-4FB2-8477-02201B601DE9}" sibTransId="{F3BAF165-440C-44D6-8EB5-C95480C32FF8}"/>
    <dgm:cxn modelId="{7EFAE4AB-F8D2-4BD6-89B8-713DAD61525D}" type="presOf" srcId="{2971DE06-78AA-4ABA-AA62-FF50A6E4BDF7}" destId="{53214C7A-E2AC-4CCA-AC76-933E2DA479AD}" srcOrd="0" destOrd="0" presId="urn:microsoft.com/office/officeart/2005/8/layout/arrow2"/>
    <dgm:cxn modelId="{263D6CB3-073E-4968-8552-ADD460DB672B}" type="presOf" srcId="{C73E6495-4846-46B9-917C-A54ED36553FF}" destId="{94779913-25BE-4445-B0D3-4A5A418D5E51}" srcOrd="0" destOrd="0" presId="urn:microsoft.com/office/officeart/2005/8/layout/arrow2"/>
    <dgm:cxn modelId="{B4EBD5C8-E532-4247-826D-274A5C90D9D7}" type="presOf" srcId="{A290463C-26D6-441D-B032-8AE5D01B95C0}" destId="{F8370701-4C3B-44B5-91AC-4B45A39B3B4A}" srcOrd="0" destOrd="0" presId="urn:microsoft.com/office/officeart/2005/8/layout/arrow2"/>
    <dgm:cxn modelId="{60BE0ACC-368D-4F92-B9CC-992512638BBF}" type="presOf" srcId="{2083E68B-517B-4709-8FE4-9255DF79F1B2}" destId="{4F769866-C1E6-400E-9259-CBD9CEF6E658}" srcOrd="0" destOrd="0" presId="urn:microsoft.com/office/officeart/2005/8/layout/arrow2"/>
    <dgm:cxn modelId="{30A15ECC-0DB4-4452-B5A1-0696C3AB93FF}" type="presOf" srcId="{786E44AD-ED21-4632-BFBB-269AF18A4ADC}" destId="{204C3FDF-6E28-47AB-B751-9FAC0290ECB0}" srcOrd="0" destOrd="0" presId="urn:microsoft.com/office/officeart/2005/8/layout/arrow2"/>
    <dgm:cxn modelId="{2B2E97D2-FCBE-411A-9B57-40F005E572B8}" type="presOf" srcId="{60636661-F903-4B9B-848D-7E5C138C654F}" destId="{78CAB708-9FB7-4AF4-B24D-52006146D541}" srcOrd="0" destOrd="0" presId="urn:microsoft.com/office/officeart/2005/8/layout/arrow2"/>
    <dgm:cxn modelId="{8C3D88E1-1304-4589-B212-95A3ADDA638A}" srcId="{2083E68B-517B-4709-8FE4-9255DF79F1B2}" destId="{C73E6495-4846-46B9-917C-A54ED36553FF}" srcOrd="4" destOrd="0" parTransId="{5C6DB880-212B-42ED-8D9D-39BB4152E748}" sibTransId="{665FB3F7-AAA7-4CB6-88F3-7033604D9355}"/>
    <dgm:cxn modelId="{9859CDB8-589B-4E8A-8543-285E22F8BE01}" type="presParOf" srcId="{4F769866-C1E6-400E-9259-CBD9CEF6E658}" destId="{FADD2C5A-22B2-4AF5-BFCD-969FC56AD69E}" srcOrd="0" destOrd="0" presId="urn:microsoft.com/office/officeart/2005/8/layout/arrow2"/>
    <dgm:cxn modelId="{60D14F05-2979-4DA2-B9AA-69962A835D7B}" type="presParOf" srcId="{4F769866-C1E6-400E-9259-CBD9CEF6E658}" destId="{D3CFF664-7208-4CD2-90DD-69DDF63FBD1C}" srcOrd="1" destOrd="0" presId="urn:microsoft.com/office/officeart/2005/8/layout/arrow2"/>
    <dgm:cxn modelId="{0BB15EE4-BDAA-4672-8281-20CDC1964FA6}" type="presParOf" srcId="{D3CFF664-7208-4CD2-90DD-69DDF63FBD1C}" destId="{C38E969F-A1EF-489E-9234-BF65B3CC2D25}" srcOrd="0" destOrd="0" presId="urn:microsoft.com/office/officeart/2005/8/layout/arrow2"/>
    <dgm:cxn modelId="{A381251E-9E08-4371-91F7-848DAF874EBE}" type="presParOf" srcId="{D3CFF664-7208-4CD2-90DD-69DDF63FBD1C}" destId="{78CAB708-9FB7-4AF4-B24D-52006146D541}" srcOrd="1" destOrd="0" presId="urn:microsoft.com/office/officeart/2005/8/layout/arrow2"/>
    <dgm:cxn modelId="{00DD29B2-B2A1-4CAE-8530-C20539A37FBD}" type="presParOf" srcId="{D3CFF664-7208-4CD2-90DD-69DDF63FBD1C}" destId="{4A84C054-FFAE-4543-8869-097E43D12477}" srcOrd="2" destOrd="0" presId="urn:microsoft.com/office/officeart/2005/8/layout/arrow2"/>
    <dgm:cxn modelId="{7EE5F629-46EB-4D1C-8E42-F4847B055ABF}" type="presParOf" srcId="{D3CFF664-7208-4CD2-90DD-69DDF63FBD1C}" destId="{204C3FDF-6E28-47AB-B751-9FAC0290ECB0}" srcOrd="3" destOrd="0" presId="urn:microsoft.com/office/officeart/2005/8/layout/arrow2"/>
    <dgm:cxn modelId="{12538703-E2B8-48C7-BA1A-B20809B98F76}" type="presParOf" srcId="{D3CFF664-7208-4CD2-90DD-69DDF63FBD1C}" destId="{F04C6E81-E289-413E-B02B-2FB497980AA1}" srcOrd="4" destOrd="0" presId="urn:microsoft.com/office/officeart/2005/8/layout/arrow2"/>
    <dgm:cxn modelId="{F839BCE8-484E-42F7-A7BC-4078451E78E3}" type="presParOf" srcId="{D3CFF664-7208-4CD2-90DD-69DDF63FBD1C}" destId="{53214C7A-E2AC-4CCA-AC76-933E2DA479AD}" srcOrd="5" destOrd="0" presId="urn:microsoft.com/office/officeart/2005/8/layout/arrow2"/>
    <dgm:cxn modelId="{180C71A7-3B06-4E95-B9A3-F791C11EA4CD}" type="presParOf" srcId="{D3CFF664-7208-4CD2-90DD-69DDF63FBD1C}" destId="{B146F88E-6C7D-42D0-B206-E4295D0ADEBF}" srcOrd="6" destOrd="0" presId="urn:microsoft.com/office/officeart/2005/8/layout/arrow2"/>
    <dgm:cxn modelId="{112181E7-9A47-4513-A8EC-CF23E89915F8}" type="presParOf" srcId="{D3CFF664-7208-4CD2-90DD-69DDF63FBD1C}" destId="{F8370701-4C3B-44B5-91AC-4B45A39B3B4A}" srcOrd="7" destOrd="0" presId="urn:microsoft.com/office/officeart/2005/8/layout/arrow2"/>
    <dgm:cxn modelId="{58ECC7DB-64F0-417E-BA43-745388DE62D6}" type="presParOf" srcId="{D3CFF664-7208-4CD2-90DD-69DDF63FBD1C}" destId="{61D6A08F-470D-41E5-81E1-B28B5879E2D6}" srcOrd="8" destOrd="0" presId="urn:microsoft.com/office/officeart/2005/8/layout/arrow2"/>
    <dgm:cxn modelId="{1A4AA69B-9CB9-48BE-8759-69F33C381C54}" type="presParOf" srcId="{D3CFF664-7208-4CD2-90DD-69DDF63FBD1C}" destId="{94779913-25BE-4445-B0D3-4A5A418D5E51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EFE52FC-E3C1-4057-9694-C189C98DDE68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57170DE4-7984-4DA5-94C8-945EEFEF885F}">
      <dgm:prSet/>
      <dgm:spPr/>
      <dgm:t>
        <a:bodyPr/>
        <a:lstStyle/>
        <a:p>
          <a:pPr rtl="0"/>
          <a:r>
            <a:rPr lang="en-US" dirty="0"/>
            <a:t>TFNP* hardness can be based on</a:t>
          </a:r>
          <a:br>
            <a:rPr lang="en-US" dirty="0"/>
          </a:br>
          <a:r>
            <a:rPr lang="en-US" dirty="0"/>
            <a:t>any </a:t>
          </a:r>
          <a:r>
            <a:rPr lang="en-US" dirty="0">
              <a:solidFill>
                <a:srgbClr val="FF0000"/>
              </a:solidFill>
            </a:rPr>
            <a:t>hard-on-average</a:t>
          </a:r>
          <a:r>
            <a:rPr lang="en-US" dirty="0"/>
            <a:t> language in NP</a:t>
          </a:r>
          <a:endParaRPr lang="he-IL" i="1" dirty="0"/>
        </a:p>
      </dgm:t>
    </dgm:pt>
    <dgm:pt modelId="{9BFCDFE6-5C95-46FF-BFB3-BAF7EDBEA7A7}" type="parTrans" cxnId="{99F8064F-3899-4DE5-AA4D-1AD81899CA1A}">
      <dgm:prSet/>
      <dgm:spPr/>
      <dgm:t>
        <a:bodyPr/>
        <a:lstStyle/>
        <a:p>
          <a:pPr rtl="1"/>
          <a:endParaRPr lang="he-IL"/>
        </a:p>
      </dgm:t>
    </dgm:pt>
    <dgm:pt modelId="{888C2C5F-4DFB-420F-8309-A75EE27C4899}" type="sibTrans" cxnId="{99F8064F-3899-4DE5-AA4D-1AD81899CA1A}">
      <dgm:prSet/>
      <dgm:spPr/>
      <dgm:t>
        <a:bodyPr/>
        <a:lstStyle/>
        <a:p>
          <a:pPr rtl="1"/>
          <a:endParaRPr lang="he-IL"/>
        </a:p>
      </dgm:t>
    </dgm:pt>
    <dgm:pt modelId="{1BD17096-2C6C-41DD-BB36-D75797B72957}" type="pres">
      <dgm:prSet presAssocID="{AEFE52FC-E3C1-4057-9694-C189C98DDE6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3E575C-A892-4C54-BDC0-5F378D66B505}" type="pres">
      <dgm:prSet presAssocID="{57170DE4-7984-4DA5-94C8-945EEFEF885F}" presName="vertOne" presStyleCnt="0"/>
      <dgm:spPr/>
    </dgm:pt>
    <dgm:pt modelId="{25899244-0724-4560-AE47-3D5E56805261}" type="pres">
      <dgm:prSet presAssocID="{57170DE4-7984-4DA5-94C8-945EEFEF885F}" presName="txOne" presStyleLbl="node0" presStyleIdx="0" presStyleCnt="1">
        <dgm:presLayoutVars>
          <dgm:chPref val="3"/>
        </dgm:presLayoutVars>
      </dgm:prSet>
      <dgm:spPr/>
    </dgm:pt>
    <dgm:pt modelId="{F150EBF0-61DC-4D64-861B-774D21CF634A}" type="pres">
      <dgm:prSet presAssocID="{57170DE4-7984-4DA5-94C8-945EEFEF885F}" presName="horzOne" presStyleCnt="0"/>
      <dgm:spPr/>
    </dgm:pt>
  </dgm:ptLst>
  <dgm:cxnLst>
    <dgm:cxn modelId="{99F8064F-3899-4DE5-AA4D-1AD81899CA1A}" srcId="{AEFE52FC-E3C1-4057-9694-C189C98DDE68}" destId="{57170DE4-7984-4DA5-94C8-945EEFEF885F}" srcOrd="0" destOrd="0" parTransId="{9BFCDFE6-5C95-46FF-BFB3-BAF7EDBEA7A7}" sibTransId="{888C2C5F-4DFB-420F-8309-A75EE27C4899}"/>
    <dgm:cxn modelId="{7883B58B-29C3-461F-9B6C-AF8E28DD8EEA}" type="presOf" srcId="{AEFE52FC-E3C1-4057-9694-C189C98DDE68}" destId="{1BD17096-2C6C-41DD-BB36-D75797B72957}" srcOrd="0" destOrd="0" presId="urn:microsoft.com/office/officeart/2005/8/layout/hierarchy4"/>
    <dgm:cxn modelId="{4C4B15A6-3C52-43CD-AEDC-DB0638F744BA}" type="presOf" srcId="{57170DE4-7984-4DA5-94C8-945EEFEF885F}" destId="{25899244-0724-4560-AE47-3D5E56805261}" srcOrd="0" destOrd="0" presId="urn:microsoft.com/office/officeart/2005/8/layout/hierarchy4"/>
    <dgm:cxn modelId="{EE6D88F9-BE39-4E61-B68A-CE15346C323A}" type="presParOf" srcId="{1BD17096-2C6C-41DD-BB36-D75797B72957}" destId="{413E575C-A892-4C54-BDC0-5F378D66B505}" srcOrd="0" destOrd="0" presId="urn:microsoft.com/office/officeart/2005/8/layout/hierarchy4"/>
    <dgm:cxn modelId="{C0A82392-09A4-4825-95D4-2E8A18D22B1A}" type="presParOf" srcId="{413E575C-A892-4C54-BDC0-5F378D66B505}" destId="{25899244-0724-4560-AE47-3D5E56805261}" srcOrd="0" destOrd="0" presId="urn:microsoft.com/office/officeart/2005/8/layout/hierarchy4"/>
    <dgm:cxn modelId="{BA38D469-8015-4541-BCED-DDABA7C7D209}" type="presParOf" srcId="{413E575C-A892-4C54-BDC0-5F378D66B505}" destId="{F150EBF0-61DC-4D64-861B-774D21CF634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083E68B-517B-4709-8FE4-9255DF79F1B2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0636661-F903-4B9B-848D-7E5C138C654F}">
      <dgm:prSet custT="1"/>
      <dgm:spPr/>
      <dgm:t>
        <a:bodyPr/>
        <a:lstStyle/>
        <a:p>
          <a:pPr algn="l" rtl="0"/>
          <a:r>
            <a:rPr lang="en-US" sz="1800" b="1" dirty="0" err="1"/>
            <a:t>Algorithmica</a:t>
          </a:r>
          <a:r>
            <a:rPr lang="en-US" sz="1800" b="1" dirty="0"/>
            <a:t>:</a:t>
          </a:r>
          <a:br>
            <a:rPr lang="en-US" sz="1800" b="1" dirty="0"/>
          </a:br>
          <a:r>
            <a:rPr lang="en-US" sz="1800" dirty="0">
              <a:solidFill>
                <a:srgbClr val="00B050"/>
              </a:solidFill>
            </a:rPr>
            <a:t>P = NP</a:t>
          </a:r>
          <a:endParaRPr lang="he-IL" sz="1800" dirty="0">
            <a:solidFill>
              <a:srgbClr val="00B050"/>
            </a:solidFill>
          </a:endParaRPr>
        </a:p>
      </dgm:t>
    </dgm:pt>
    <dgm:pt modelId="{ED18B1E3-35C2-4782-B086-50962A821572}" type="parTrans" cxnId="{0661E06C-121E-47A4-BAB7-43A795999B5C}">
      <dgm:prSet/>
      <dgm:spPr/>
      <dgm:t>
        <a:bodyPr/>
        <a:lstStyle/>
        <a:p>
          <a:pPr algn="l" rtl="1"/>
          <a:endParaRPr lang="he-IL"/>
        </a:p>
      </dgm:t>
    </dgm:pt>
    <dgm:pt modelId="{6A21AD27-6D72-440B-92DF-73422831FFE1}" type="sibTrans" cxnId="{0661E06C-121E-47A4-BAB7-43A795999B5C}">
      <dgm:prSet/>
      <dgm:spPr/>
      <dgm:t>
        <a:bodyPr/>
        <a:lstStyle/>
        <a:p>
          <a:pPr algn="l"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786E44AD-ED21-4632-BFBB-269AF18A4ADC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Heuristica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dirty="0">
                  <a:solidFill>
                    <a:srgbClr val="FF0000"/>
                  </a:solidFill>
                </a:rPr>
                <a:t>P </a:t>
              </a:r>
              <a14:m>
                <m:oMath xmlns:m="http://schemas.openxmlformats.org/officeDocument/2006/math">
                  <m:r>
                    <a:rPr lang="en-US" sz="1800" b="0" i="1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≠</m:t>
                  </m:r>
                </m:oMath>
              </a14:m>
              <a:r>
                <a:rPr lang="en-US" sz="1800" dirty="0">
                  <a:solidFill>
                    <a:srgbClr val="FF0000"/>
                  </a:solidFill>
                </a:rPr>
                <a:t> NP but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00B050"/>
                  </a:solidFill>
                </a:rPr>
                <a:t>NP is easy-on-average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Choice>
      <mc:Fallback xmlns="">
        <dgm:pt modelId="{786E44AD-ED21-4632-BFBB-269AF18A4ADC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Heuristica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dirty="0" smtClean="0">
                  <a:solidFill>
                    <a:srgbClr val="FF0000"/>
                  </a:solidFill>
                </a:rPr>
                <a:t>P </a:t>
              </a:r>
              <a:r>
                <a:rPr lang="en-US" sz="1800" b="0" i="0">
                  <a:solidFill>
                    <a:srgbClr val="FF0000"/>
                  </a:solidFill>
                  <a:latin typeface="Cambria Math" panose="02040503050406030204" pitchFamily="18" charset="0"/>
                </a:rPr>
                <a:t>≠</a:t>
              </a:r>
              <a:r>
                <a:rPr lang="en-US" sz="1800" dirty="0">
                  <a:solidFill>
                    <a:srgbClr val="FF0000"/>
                  </a:solidFill>
                </a:rPr>
                <a:t> NP but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00B050"/>
                  </a:solidFill>
                </a:rPr>
                <a:t>NP is easy-on-average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Fallback>
    </mc:AlternateContent>
    <dgm:pt modelId="{05A3F9F4-0633-49E5-AE24-7456EF50A51B}" type="parTrans" cxnId="{FBE69CA7-7415-4648-B99E-CAAB3AD861F6}">
      <dgm:prSet/>
      <dgm:spPr/>
      <dgm:t>
        <a:bodyPr/>
        <a:lstStyle/>
        <a:p>
          <a:pPr algn="l" rtl="1"/>
          <a:endParaRPr lang="he-IL"/>
        </a:p>
      </dgm:t>
    </dgm:pt>
    <dgm:pt modelId="{3968858B-002E-4C23-8AC4-E547D75B82F0}" type="sibTrans" cxnId="{FBE69CA7-7415-4648-B99E-CAAB3AD861F6}">
      <dgm:prSet/>
      <dgm:spPr/>
      <dgm:t>
        <a:bodyPr/>
        <a:lstStyle/>
        <a:p>
          <a:pPr algn="l"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2971DE06-78AA-4ABA-AA62-FF50A6E4BDF7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Pessiland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dirty="0">
                  <a:solidFill>
                    <a:srgbClr val="FF0000"/>
                  </a:solidFill>
                </a:rPr>
                <a:t>NP is hard-on-average but </a:t>
              </a:r>
              <a14:m>
                <m:oMath xmlns:m="http://schemas.openxmlformats.org/officeDocument/2006/math">
                  <m:r>
                    <a:rPr lang="en-US" sz="1800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∄</m:t>
                  </m:r>
                </m:oMath>
              </a14:m>
              <a:r>
                <a:rPr lang="en-US" sz="1800" dirty="0">
                  <a:solidFill>
                    <a:srgbClr val="00B050"/>
                  </a:solidFill>
                </a:rPr>
                <a:t> one-way functions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Choice>
      <mc:Fallback xmlns="">
        <dgm:pt modelId="{2971DE06-78AA-4ABA-AA62-FF50A6E4BDF7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Pessiland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dirty="0">
                  <a:solidFill>
                    <a:srgbClr val="FF0000"/>
                  </a:solidFill>
                </a:rPr>
                <a:t>NP is hard-on-average but </a:t>
              </a:r>
              <a:r>
                <a:rPr lang="en-US" sz="1800" b="0" i="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a:t>∄</a:t>
              </a:r>
              <a:r>
                <a:rPr lang="en-US" sz="1800" dirty="0">
                  <a:solidFill>
                    <a:srgbClr val="00B050"/>
                  </a:solidFill>
                </a:rPr>
                <a:t> one-way functions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Fallback>
    </mc:AlternateContent>
    <dgm:pt modelId="{06D6FEF4-761F-4073-A6A8-0E1BC2856D53}" type="parTrans" cxnId="{470B0480-9BBB-4712-AB9B-919207451AD6}">
      <dgm:prSet/>
      <dgm:spPr/>
      <dgm:t>
        <a:bodyPr/>
        <a:lstStyle/>
        <a:p>
          <a:pPr algn="l" rtl="1"/>
          <a:endParaRPr lang="he-IL"/>
        </a:p>
      </dgm:t>
    </dgm:pt>
    <dgm:pt modelId="{2FA4A2B7-6593-4819-B784-E238B8EE2EE2}" type="sibTrans" cxnId="{470B0480-9BBB-4712-AB9B-919207451AD6}">
      <dgm:prSet/>
      <dgm:spPr/>
      <dgm:t>
        <a:bodyPr/>
        <a:lstStyle/>
        <a:p>
          <a:pPr algn="l"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A290463C-26D6-441D-B032-8AE5D01B95C0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Minicrypt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14:m>
                <m:oMath xmlns:m="http://schemas.openxmlformats.org/officeDocument/2006/math">
                  <m:r>
                    <a:rPr lang="en-US" sz="1800" i="1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∃</m:t>
                  </m:r>
                </m:oMath>
              </a14:m>
              <a:r>
                <a:rPr lang="en-US" sz="1800" dirty="0">
                  <a:solidFill>
                    <a:srgbClr val="FF0000"/>
                  </a:solidFill>
                </a:rPr>
                <a:t> one-way functions but </a:t>
              </a:r>
              <a14:m>
                <m:oMath xmlns:m="http://schemas.openxmlformats.org/officeDocument/2006/math">
                  <m:r>
                    <a:rPr lang="en-US" sz="180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∄</m:t>
                  </m:r>
                </m:oMath>
              </a14:m>
              <a:r>
                <a:rPr lang="en-US" sz="1800" dirty="0">
                  <a:solidFill>
                    <a:srgbClr val="00B050"/>
                  </a:solidFill>
                </a:rPr>
                <a:t> public-key crypto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Choice>
      <mc:Fallback xmlns="">
        <dgm:pt modelId="{A290463C-26D6-441D-B032-8AE5D01B95C0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Minicrypt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i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∃</a:t>
              </a:r>
              <a:r>
                <a:rPr lang="en-US" sz="1800" dirty="0">
                  <a:solidFill>
                    <a:srgbClr val="FF0000"/>
                  </a:solidFill>
                </a:rPr>
                <a:t> one-way functions but </a:t>
              </a:r>
              <a:r>
                <a:rPr lang="en-US" sz="1800" i="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a:t>∄</a:t>
              </a:r>
              <a:r>
                <a:rPr lang="en-US" sz="1800" dirty="0">
                  <a:solidFill>
                    <a:srgbClr val="00B050"/>
                  </a:solidFill>
                </a:rPr>
                <a:t> public-key crypto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Fallback>
    </mc:AlternateContent>
    <dgm:pt modelId="{63B7134F-E384-4349-BA99-B367BBA41EFD}" type="parTrans" cxnId="{47BD4765-0863-4EB1-8735-0EC7E8C755E1}">
      <dgm:prSet/>
      <dgm:spPr/>
      <dgm:t>
        <a:bodyPr/>
        <a:lstStyle/>
        <a:p>
          <a:pPr algn="l" rtl="1"/>
          <a:endParaRPr lang="he-IL"/>
        </a:p>
      </dgm:t>
    </dgm:pt>
    <dgm:pt modelId="{1BC7AC19-D63F-483C-BBEA-2A79080F3436}" type="sibTrans" cxnId="{47BD4765-0863-4EB1-8735-0EC7E8C755E1}">
      <dgm:prSet/>
      <dgm:spPr/>
      <dgm:t>
        <a:bodyPr/>
        <a:lstStyle/>
        <a:p>
          <a:pPr algn="l"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C73E6495-4846-46B9-917C-A54ED36553FF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Cryptomania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14:m>
                <m:oMath xmlns:m="http://schemas.openxmlformats.org/officeDocument/2006/math">
                  <m:r>
                    <a:rPr lang="en-US" sz="1800" i="1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∃</m:t>
                  </m:r>
                </m:oMath>
              </a14:m>
              <a:r>
                <a:rPr lang="en-US" sz="1800" dirty="0">
                  <a:solidFill>
                    <a:srgbClr val="FF0000"/>
                  </a:solidFill>
                </a:rPr>
                <a:t> public-key cryptography</a:t>
              </a:r>
              <a:endParaRPr lang="he-IL" sz="1800" dirty="0"/>
            </a:p>
          </dgm:t>
        </dgm:pt>
      </mc:Choice>
      <mc:Fallback xmlns="">
        <dgm:pt modelId="{C73E6495-4846-46B9-917C-A54ED36553FF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Cryptomania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i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∃</a:t>
              </a:r>
              <a:r>
                <a:rPr lang="en-US" sz="1800" dirty="0">
                  <a:solidFill>
                    <a:srgbClr val="FF0000"/>
                  </a:solidFill>
                </a:rPr>
                <a:t> public-key cryptography</a:t>
              </a:r>
              <a:endParaRPr lang="he-IL" sz="1800" dirty="0"/>
            </a:p>
          </dgm:t>
        </dgm:pt>
      </mc:Fallback>
    </mc:AlternateContent>
    <dgm:pt modelId="{5C6DB880-212B-42ED-8D9D-39BB4152E748}" type="parTrans" cxnId="{8C3D88E1-1304-4589-B212-95A3ADDA638A}">
      <dgm:prSet/>
      <dgm:spPr/>
      <dgm:t>
        <a:bodyPr/>
        <a:lstStyle/>
        <a:p>
          <a:pPr algn="l" rtl="1"/>
          <a:endParaRPr lang="he-IL"/>
        </a:p>
      </dgm:t>
    </dgm:pt>
    <dgm:pt modelId="{665FB3F7-AAA7-4CB6-88F3-7033604D9355}" type="sibTrans" cxnId="{8C3D88E1-1304-4589-B212-95A3ADDA638A}">
      <dgm:prSet/>
      <dgm:spPr/>
      <dgm:t>
        <a:bodyPr/>
        <a:lstStyle/>
        <a:p>
          <a:pPr algn="l" rtl="1"/>
          <a:endParaRPr lang="he-IL"/>
        </a:p>
      </dgm:t>
    </dgm:pt>
    <dgm:pt modelId="{67BE83F6-8646-452C-B8E4-78C1BB909CAF}">
      <dgm:prSet/>
      <dgm:spPr/>
      <dgm:t>
        <a:bodyPr/>
        <a:lstStyle/>
        <a:p>
          <a:endParaRPr lang="en-US"/>
        </a:p>
      </dgm:t>
    </dgm:pt>
    <dgm:pt modelId="{D34BA39F-52D0-4420-B3C0-9579BB54FFBF}" type="parTrans" cxnId="{80AE6982-72AE-470F-914D-1490809DF0C8}">
      <dgm:prSet/>
      <dgm:spPr/>
      <dgm:t>
        <a:bodyPr/>
        <a:lstStyle/>
        <a:p>
          <a:pPr algn="l" rtl="1"/>
          <a:endParaRPr lang="he-IL"/>
        </a:p>
      </dgm:t>
    </dgm:pt>
    <dgm:pt modelId="{013E7463-04AC-4FA3-A1E0-278C41894F96}" type="sibTrans" cxnId="{80AE6982-72AE-470F-914D-1490809DF0C8}">
      <dgm:prSet/>
      <dgm:spPr/>
      <dgm:t>
        <a:bodyPr/>
        <a:lstStyle/>
        <a:p>
          <a:pPr algn="l" rtl="1"/>
          <a:endParaRPr lang="he-IL"/>
        </a:p>
      </dgm:t>
    </dgm:pt>
    <dgm:pt modelId="{1EC8C509-32A4-4988-9BC8-222EED8822B8}">
      <dgm:prSet/>
      <dgm:spPr/>
      <dgm:t>
        <a:bodyPr/>
        <a:lstStyle/>
        <a:p>
          <a:endParaRPr lang="en-US"/>
        </a:p>
      </dgm:t>
    </dgm:pt>
    <dgm:pt modelId="{9451F67C-176D-4FB2-8477-02201B601DE9}" type="parTrans" cxnId="{3CB438A9-CB92-4DEA-88DE-1A17BD19B308}">
      <dgm:prSet/>
      <dgm:spPr/>
      <dgm:t>
        <a:bodyPr/>
        <a:lstStyle/>
        <a:p>
          <a:pPr rtl="1"/>
          <a:endParaRPr lang="he-IL"/>
        </a:p>
      </dgm:t>
    </dgm:pt>
    <dgm:pt modelId="{F3BAF165-440C-44D6-8EB5-C95480C32FF8}" type="sibTrans" cxnId="{3CB438A9-CB92-4DEA-88DE-1A17BD19B308}">
      <dgm:prSet/>
      <dgm:spPr/>
      <dgm:t>
        <a:bodyPr/>
        <a:lstStyle/>
        <a:p>
          <a:pPr rtl="1"/>
          <a:endParaRPr lang="he-IL"/>
        </a:p>
      </dgm:t>
    </dgm:pt>
    <dgm:pt modelId="{4F769866-C1E6-400E-9259-CBD9CEF6E658}" type="pres">
      <dgm:prSet presAssocID="{2083E68B-517B-4709-8FE4-9255DF79F1B2}" presName="arrowDiagram" presStyleCnt="0">
        <dgm:presLayoutVars>
          <dgm:chMax val="5"/>
          <dgm:dir/>
          <dgm:resizeHandles val="exact"/>
        </dgm:presLayoutVars>
      </dgm:prSet>
      <dgm:spPr/>
    </dgm:pt>
    <dgm:pt modelId="{FADD2C5A-22B2-4AF5-BFCD-969FC56AD69E}" type="pres">
      <dgm:prSet presAssocID="{2083E68B-517B-4709-8FE4-9255DF79F1B2}" presName="arrow" presStyleLbl="bgShp" presStyleIdx="0" presStyleCnt="1" custLinFactNeighborX="0"/>
      <dgm:spPr/>
    </dgm:pt>
    <dgm:pt modelId="{D3CFF664-7208-4CD2-90DD-69DDF63FBD1C}" type="pres">
      <dgm:prSet presAssocID="{2083E68B-517B-4709-8FE4-9255DF79F1B2}" presName="arrowDiagram5" presStyleCnt="0"/>
      <dgm:spPr/>
    </dgm:pt>
    <dgm:pt modelId="{C38E969F-A1EF-489E-9234-BF65B3CC2D25}" type="pres">
      <dgm:prSet presAssocID="{60636661-F903-4B9B-848D-7E5C138C654F}" presName="bullet5a" presStyleLbl="node1" presStyleIdx="0" presStyleCnt="5"/>
      <dgm:spPr>
        <a:solidFill>
          <a:srgbClr val="FF0000"/>
        </a:solidFill>
      </dgm:spPr>
    </dgm:pt>
    <dgm:pt modelId="{78CAB708-9FB7-4AF4-B24D-52006146D541}" type="pres">
      <dgm:prSet presAssocID="{60636661-F903-4B9B-848D-7E5C138C654F}" presName="textBox5a" presStyleLbl="revTx" presStyleIdx="0" presStyleCnt="5" custScaleX="115442" custLinFactNeighborX="6690">
        <dgm:presLayoutVars>
          <dgm:bulletEnabled val="1"/>
        </dgm:presLayoutVars>
      </dgm:prSet>
      <dgm:spPr/>
    </dgm:pt>
    <dgm:pt modelId="{4A84C054-FFAE-4543-8869-097E43D12477}" type="pres">
      <dgm:prSet presAssocID="{786E44AD-ED21-4632-BFBB-269AF18A4ADC}" presName="bullet5b" presStyleLbl="node1" presStyleIdx="1" presStyleCnt="5"/>
      <dgm:spPr>
        <a:solidFill>
          <a:srgbClr val="FF0000"/>
        </a:solidFill>
      </dgm:spPr>
    </dgm:pt>
    <dgm:pt modelId="{204C3FDF-6E28-47AB-B751-9FAC0290ECB0}" type="pres">
      <dgm:prSet presAssocID="{786E44AD-ED21-4632-BFBB-269AF18A4ADC}" presName="textBox5b" presStyleLbl="revTx" presStyleIdx="1" presStyleCnt="5" custScaleX="149958" custLinFactNeighborX="25344">
        <dgm:presLayoutVars>
          <dgm:bulletEnabled val="1"/>
        </dgm:presLayoutVars>
      </dgm:prSet>
      <dgm:spPr/>
    </dgm:pt>
    <dgm:pt modelId="{F04C6E81-E289-413E-B02B-2FB497980AA1}" type="pres">
      <dgm:prSet presAssocID="{2971DE06-78AA-4ABA-AA62-FF50A6E4BDF7}" presName="bullet5c" presStyleLbl="node1" presStyleIdx="2" presStyleCnt="5"/>
      <dgm:spPr/>
    </dgm:pt>
    <dgm:pt modelId="{53214C7A-E2AC-4CCA-AC76-933E2DA479AD}" type="pres">
      <dgm:prSet presAssocID="{2971DE06-78AA-4ABA-AA62-FF50A6E4BDF7}" presName="textBox5c" presStyleLbl="revTx" presStyleIdx="2" presStyleCnt="5" custScaleX="144429" custLinFactNeighborX="22246">
        <dgm:presLayoutVars>
          <dgm:bulletEnabled val="1"/>
        </dgm:presLayoutVars>
      </dgm:prSet>
      <dgm:spPr/>
    </dgm:pt>
    <dgm:pt modelId="{B146F88E-6C7D-42D0-B206-E4295D0ADEBF}" type="pres">
      <dgm:prSet presAssocID="{A290463C-26D6-441D-B032-8AE5D01B95C0}" presName="bullet5d" presStyleLbl="node1" presStyleIdx="3" presStyleCnt="5"/>
      <dgm:spPr>
        <a:solidFill>
          <a:srgbClr val="00B050"/>
        </a:solidFill>
      </dgm:spPr>
    </dgm:pt>
    <dgm:pt modelId="{F8370701-4C3B-44B5-91AC-4B45A39B3B4A}" type="pres">
      <dgm:prSet presAssocID="{A290463C-26D6-441D-B032-8AE5D01B95C0}" presName="textBox5d" presStyleLbl="revTx" presStyleIdx="3" presStyleCnt="5" custScaleX="136094" custLinFactNeighborX="18396">
        <dgm:presLayoutVars>
          <dgm:bulletEnabled val="1"/>
        </dgm:presLayoutVars>
      </dgm:prSet>
      <dgm:spPr/>
    </dgm:pt>
    <dgm:pt modelId="{61D6A08F-470D-41E5-81E1-B28B5879E2D6}" type="pres">
      <dgm:prSet presAssocID="{C73E6495-4846-46B9-917C-A54ED36553FF}" presName="bullet5e" presStyleLbl="node1" presStyleIdx="4" presStyleCnt="5"/>
      <dgm:spPr>
        <a:solidFill>
          <a:srgbClr val="00B050"/>
        </a:solidFill>
      </dgm:spPr>
    </dgm:pt>
    <dgm:pt modelId="{94779913-25BE-4445-B0D3-4A5A418D5E51}" type="pres">
      <dgm:prSet presAssocID="{C73E6495-4846-46B9-917C-A54ED36553FF}" presName="textBox5e" presStyleLbl="revTx" presStyleIdx="4" presStyleCnt="5" custScaleX="153198" custLinFactNeighborX="26280">
        <dgm:presLayoutVars>
          <dgm:bulletEnabled val="1"/>
        </dgm:presLayoutVars>
      </dgm:prSet>
      <dgm:spPr/>
    </dgm:pt>
  </dgm:ptLst>
  <dgm:cxnLst>
    <dgm:cxn modelId="{47BD4765-0863-4EB1-8735-0EC7E8C755E1}" srcId="{2083E68B-517B-4709-8FE4-9255DF79F1B2}" destId="{A290463C-26D6-441D-B032-8AE5D01B95C0}" srcOrd="3" destOrd="0" parTransId="{63B7134F-E384-4349-BA99-B367BBA41EFD}" sibTransId="{1BC7AC19-D63F-483C-BBEA-2A79080F3436}"/>
    <dgm:cxn modelId="{0661E06C-121E-47A4-BAB7-43A795999B5C}" srcId="{2083E68B-517B-4709-8FE4-9255DF79F1B2}" destId="{60636661-F903-4B9B-848D-7E5C138C654F}" srcOrd="0" destOrd="0" parTransId="{ED18B1E3-35C2-4782-B086-50962A821572}" sibTransId="{6A21AD27-6D72-440B-92DF-73422831FFE1}"/>
    <dgm:cxn modelId="{470B0480-9BBB-4712-AB9B-919207451AD6}" srcId="{2083E68B-517B-4709-8FE4-9255DF79F1B2}" destId="{2971DE06-78AA-4ABA-AA62-FF50A6E4BDF7}" srcOrd="2" destOrd="0" parTransId="{06D6FEF4-761F-4073-A6A8-0E1BC2856D53}" sibTransId="{2FA4A2B7-6593-4819-B784-E238B8EE2EE2}"/>
    <dgm:cxn modelId="{80AE6982-72AE-470F-914D-1490809DF0C8}" srcId="{2083E68B-517B-4709-8FE4-9255DF79F1B2}" destId="{67BE83F6-8646-452C-B8E4-78C1BB909CAF}" srcOrd="5" destOrd="0" parTransId="{D34BA39F-52D0-4420-B3C0-9579BB54FFBF}" sibTransId="{013E7463-04AC-4FA3-A1E0-278C41894F96}"/>
    <dgm:cxn modelId="{FBE69CA7-7415-4648-B99E-CAAB3AD861F6}" srcId="{2083E68B-517B-4709-8FE4-9255DF79F1B2}" destId="{786E44AD-ED21-4632-BFBB-269AF18A4ADC}" srcOrd="1" destOrd="0" parTransId="{05A3F9F4-0633-49E5-AE24-7456EF50A51B}" sibTransId="{3968858B-002E-4C23-8AC4-E547D75B82F0}"/>
    <dgm:cxn modelId="{3CB438A9-CB92-4DEA-88DE-1A17BD19B308}" srcId="{2083E68B-517B-4709-8FE4-9255DF79F1B2}" destId="{1EC8C509-32A4-4988-9BC8-222EED8822B8}" srcOrd="6" destOrd="0" parTransId="{9451F67C-176D-4FB2-8477-02201B601DE9}" sibTransId="{F3BAF165-440C-44D6-8EB5-C95480C32FF8}"/>
    <dgm:cxn modelId="{7EFAE4AB-F8D2-4BD6-89B8-713DAD61525D}" type="presOf" srcId="{2971DE06-78AA-4ABA-AA62-FF50A6E4BDF7}" destId="{53214C7A-E2AC-4CCA-AC76-933E2DA479AD}" srcOrd="0" destOrd="0" presId="urn:microsoft.com/office/officeart/2005/8/layout/arrow2"/>
    <dgm:cxn modelId="{263D6CB3-073E-4968-8552-ADD460DB672B}" type="presOf" srcId="{C73E6495-4846-46B9-917C-A54ED36553FF}" destId="{94779913-25BE-4445-B0D3-4A5A418D5E51}" srcOrd="0" destOrd="0" presId="urn:microsoft.com/office/officeart/2005/8/layout/arrow2"/>
    <dgm:cxn modelId="{B4EBD5C8-E532-4247-826D-274A5C90D9D7}" type="presOf" srcId="{A290463C-26D6-441D-B032-8AE5D01B95C0}" destId="{F8370701-4C3B-44B5-91AC-4B45A39B3B4A}" srcOrd="0" destOrd="0" presId="urn:microsoft.com/office/officeart/2005/8/layout/arrow2"/>
    <dgm:cxn modelId="{60BE0ACC-368D-4F92-B9CC-992512638BBF}" type="presOf" srcId="{2083E68B-517B-4709-8FE4-9255DF79F1B2}" destId="{4F769866-C1E6-400E-9259-CBD9CEF6E658}" srcOrd="0" destOrd="0" presId="urn:microsoft.com/office/officeart/2005/8/layout/arrow2"/>
    <dgm:cxn modelId="{30A15ECC-0DB4-4452-B5A1-0696C3AB93FF}" type="presOf" srcId="{786E44AD-ED21-4632-BFBB-269AF18A4ADC}" destId="{204C3FDF-6E28-47AB-B751-9FAC0290ECB0}" srcOrd="0" destOrd="0" presId="urn:microsoft.com/office/officeart/2005/8/layout/arrow2"/>
    <dgm:cxn modelId="{2B2E97D2-FCBE-411A-9B57-40F005E572B8}" type="presOf" srcId="{60636661-F903-4B9B-848D-7E5C138C654F}" destId="{78CAB708-9FB7-4AF4-B24D-52006146D541}" srcOrd="0" destOrd="0" presId="urn:microsoft.com/office/officeart/2005/8/layout/arrow2"/>
    <dgm:cxn modelId="{8C3D88E1-1304-4589-B212-95A3ADDA638A}" srcId="{2083E68B-517B-4709-8FE4-9255DF79F1B2}" destId="{C73E6495-4846-46B9-917C-A54ED36553FF}" srcOrd="4" destOrd="0" parTransId="{5C6DB880-212B-42ED-8D9D-39BB4152E748}" sibTransId="{665FB3F7-AAA7-4CB6-88F3-7033604D9355}"/>
    <dgm:cxn modelId="{9859CDB8-589B-4E8A-8543-285E22F8BE01}" type="presParOf" srcId="{4F769866-C1E6-400E-9259-CBD9CEF6E658}" destId="{FADD2C5A-22B2-4AF5-BFCD-969FC56AD69E}" srcOrd="0" destOrd="0" presId="urn:microsoft.com/office/officeart/2005/8/layout/arrow2"/>
    <dgm:cxn modelId="{60D14F05-2979-4DA2-B9AA-69962A835D7B}" type="presParOf" srcId="{4F769866-C1E6-400E-9259-CBD9CEF6E658}" destId="{D3CFF664-7208-4CD2-90DD-69DDF63FBD1C}" srcOrd="1" destOrd="0" presId="urn:microsoft.com/office/officeart/2005/8/layout/arrow2"/>
    <dgm:cxn modelId="{0BB15EE4-BDAA-4672-8281-20CDC1964FA6}" type="presParOf" srcId="{D3CFF664-7208-4CD2-90DD-69DDF63FBD1C}" destId="{C38E969F-A1EF-489E-9234-BF65B3CC2D25}" srcOrd="0" destOrd="0" presId="urn:microsoft.com/office/officeart/2005/8/layout/arrow2"/>
    <dgm:cxn modelId="{A381251E-9E08-4371-91F7-848DAF874EBE}" type="presParOf" srcId="{D3CFF664-7208-4CD2-90DD-69DDF63FBD1C}" destId="{78CAB708-9FB7-4AF4-B24D-52006146D541}" srcOrd="1" destOrd="0" presId="urn:microsoft.com/office/officeart/2005/8/layout/arrow2"/>
    <dgm:cxn modelId="{00DD29B2-B2A1-4CAE-8530-C20539A37FBD}" type="presParOf" srcId="{D3CFF664-7208-4CD2-90DD-69DDF63FBD1C}" destId="{4A84C054-FFAE-4543-8869-097E43D12477}" srcOrd="2" destOrd="0" presId="urn:microsoft.com/office/officeart/2005/8/layout/arrow2"/>
    <dgm:cxn modelId="{7EE5F629-46EB-4D1C-8E42-F4847B055ABF}" type="presParOf" srcId="{D3CFF664-7208-4CD2-90DD-69DDF63FBD1C}" destId="{204C3FDF-6E28-47AB-B751-9FAC0290ECB0}" srcOrd="3" destOrd="0" presId="urn:microsoft.com/office/officeart/2005/8/layout/arrow2"/>
    <dgm:cxn modelId="{12538703-E2B8-48C7-BA1A-B20809B98F76}" type="presParOf" srcId="{D3CFF664-7208-4CD2-90DD-69DDF63FBD1C}" destId="{F04C6E81-E289-413E-B02B-2FB497980AA1}" srcOrd="4" destOrd="0" presId="urn:microsoft.com/office/officeart/2005/8/layout/arrow2"/>
    <dgm:cxn modelId="{F839BCE8-484E-42F7-A7BC-4078451E78E3}" type="presParOf" srcId="{D3CFF664-7208-4CD2-90DD-69DDF63FBD1C}" destId="{53214C7A-E2AC-4CCA-AC76-933E2DA479AD}" srcOrd="5" destOrd="0" presId="urn:microsoft.com/office/officeart/2005/8/layout/arrow2"/>
    <dgm:cxn modelId="{180C71A7-3B06-4E95-B9A3-F791C11EA4CD}" type="presParOf" srcId="{D3CFF664-7208-4CD2-90DD-69DDF63FBD1C}" destId="{B146F88E-6C7D-42D0-B206-E4295D0ADEBF}" srcOrd="6" destOrd="0" presId="urn:microsoft.com/office/officeart/2005/8/layout/arrow2"/>
    <dgm:cxn modelId="{112181E7-9A47-4513-A8EC-CF23E89915F8}" type="presParOf" srcId="{D3CFF664-7208-4CD2-90DD-69DDF63FBD1C}" destId="{F8370701-4C3B-44B5-91AC-4B45A39B3B4A}" srcOrd="7" destOrd="0" presId="urn:microsoft.com/office/officeart/2005/8/layout/arrow2"/>
    <dgm:cxn modelId="{58ECC7DB-64F0-417E-BA43-745388DE62D6}" type="presParOf" srcId="{D3CFF664-7208-4CD2-90DD-69DDF63FBD1C}" destId="{61D6A08F-470D-41E5-81E1-B28B5879E2D6}" srcOrd="8" destOrd="0" presId="urn:microsoft.com/office/officeart/2005/8/layout/arrow2"/>
    <dgm:cxn modelId="{1A4AA69B-9CB9-48BE-8759-69F33C381C54}" type="presParOf" srcId="{D3CFF664-7208-4CD2-90DD-69DDF63FBD1C}" destId="{94779913-25BE-4445-B0D3-4A5A418D5E51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083E68B-517B-4709-8FE4-9255DF79F1B2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0636661-F903-4B9B-848D-7E5C138C654F}">
      <dgm:prSet custT="1"/>
      <dgm:spPr/>
      <dgm:t>
        <a:bodyPr/>
        <a:lstStyle/>
        <a:p>
          <a:pPr algn="l" rtl="0"/>
          <a:r>
            <a:rPr lang="en-US" sz="1800" b="1" dirty="0" err="1"/>
            <a:t>Algorithmica</a:t>
          </a:r>
          <a:r>
            <a:rPr lang="en-US" sz="1800" b="1" dirty="0"/>
            <a:t>:</a:t>
          </a:r>
          <a:br>
            <a:rPr lang="en-US" sz="1800" b="1" dirty="0"/>
          </a:br>
          <a:r>
            <a:rPr lang="en-US" sz="1800" dirty="0">
              <a:solidFill>
                <a:srgbClr val="00B050"/>
              </a:solidFill>
            </a:rPr>
            <a:t>P = NP</a:t>
          </a:r>
          <a:endParaRPr lang="he-IL" sz="1800" dirty="0">
            <a:solidFill>
              <a:srgbClr val="00B050"/>
            </a:solidFill>
          </a:endParaRPr>
        </a:p>
      </dgm:t>
    </dgm:pt>
    <dgm:pt modelId="{ED18B1E3-35C2-4782-B086-50962A821572}" type="parTrans" cxnId="{0661E06C-121E-47A4-BAB7-43A795999B5C}">
      <dgm:prSet/>
      <dgm:spPr/>
      <dgm:t>
        <a:bodyPr/>
        <a:lstStyle/>
        <a:p>
          <a:pPr algn="l" rtl="1"/>
          <a:endParaRPr lang="he-IL"/>
        </a:p>
      </dgm:t>
    </dgm:pt>
    <dgm:pt modelId="{6A21AD27-6D72-440B-92DF-73422831FFE1}" type="sibTrans" cxnId="{0661E06C-121E-47A4-BAB7-43A795999B5C}">
      <dgm:prSet/>
      <dgm:spPr/>
      <dgm:t>
        <a:bodyPr/>
        <a:lstStyle/>
        <a:p>
          <a:pPr algn="l" rtl="1"/>
          <a:endParaRPr lang="he-IL"/>
        </a:p>
      </dgm:t>
    </dgm:pt>
    <dgm:pt modelId="{786E44AD-ED21-4632-BFBB-269AF18A4ADC}">
      <dgm:prSet custT="1"/>
      <dgm:spPr>
        <a:blipFill rotWithShape="1">
          <a:blip xmlns:r="http://schemas.openxmlformats.org/officeDocument/2006/relationships" r:embed="rId1"/>
          <a:stretch>
            <a:fillRect t="-3908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05A3F9F4-0633-49E5-AE24-7456EF50A51B}" type="parTrans" cxnId="{FBE69CA7-7415-4648-B99E-CAAB3AD861F6}">
      <dgm:prSet/>
      <dgm:spPr/>
      <dgm:t>
        <a:bodyPr/>
        <a:lstStyle/>
        <a:p>
          <a:pPr algn="l" rtl="1"/>
          <a:endParaRPr lang="he-IL"/>
        </a:p>
      </dgm:t>
    </dgm:pt>
    <dgm:pt modelId="{3968858B-002E-4C23-8AC4-E547D75B82F0}" type="sibTrans" cxnId="{FBE69CA7-7415-4648-B99E-CAAB3AD861F6}">
      <dgm:prSet/>
      <dgm:spPr/>
      <dgm:t>
        <a:bodyPr/>
        <a:lstStyle/>
        <a:p>
          <a:pPr algn="l" rtl="1"/>
          <a:endParaRPr lang="he-IL"/>
        </a:p>
      </dgm:t>
    </dgm:pt>
    <dgm:pt modelId="{2971DE06-78AA-4ABA-AA62-FF50A6E4BDF7}">
      <dgm:prSet custT="1"/>
      <dgm:spPr>
        <a:blipFill rotWithShape="1">
          <a:blip xmlns:r="http://schemas.openxmlformats.org/officeDocument/2006/relationships" r:embed="rId2"/>
          <a:stretch>
            <a:fillRect t="-2911" r="-1293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06D6FEF4-761F-4073-A6A8-0E1BC2856D53}" type="parTrans" cxnId="{470B0480-9BBB-4712-AB9B-919207451AD6}">
      <dgm:prSet/>
      <dgm:spPr/>
      <dgm:t>
        <a:bodyPr/>
        <a:lstStyle/>
        <a:p>
          <a:pPr algn="l" rtl="1"/>
          <a:endParaRPr lang="he-IL"/>
        </a:p>
      </dgm:t>
    </dgm:pt>
    <dgm:pt modelId="{2FA4A2B7-6593-4819-B784-E238B8EE2EE2}" type="sibTrans" cxnId="{470B0480-9BBB-4712-AB9B-919207451AD6}">
      <dgm:prSet/>
      <dgm:spPr/>
      <dgm:t>
        <a:bodyPr/>
        <a:lstStyle/>
        <a:p>
          <a:pPr algn="l" rtl="1"/>
          <a:endParaRPr lang="he-IL"/>
        </a:p>
      </dgm:t>
    </dgm:pt>
    <dgm:pt modelId="{A290463C-26D6-441D-B032-8AE5D01B95C0}">
      <dgm:prSet custT="1"/>
      <dgm:spPr>
        <a:blipFill rotWithShape="1">
          <a:blip xmlns:r="http://schemas.openxmlformats.org/officeDocument/2006/relationships" r:embed="rId3"/>
          <a:stretch>
            <a:fillRect t="-2443" r="-1104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63B7134F-E384-4349-BA99-B367BBA41EFD}" type="parTrans" cxnId="{47BD4765-0863-4EB1-8735-0EC7E8C755E1}">
      <dgm:prSet/>
      <dgm:spPr/>
      <dgm:t>
        <a:bodyPr/>
        <a:lstStyle/>
        <a:p>
          <a:pPr algn="l" rtl="1"/>
          <a:endParaRPr lang="he-IL"/>
        </a:p>
      </dgm:t>
    </dgm:pt>
    <dgm:pt modelId="{1BC7AC19-D63F-483C-BBEA-2A79080F3436}" type="sibTrans" cxnId="{47BD4765-0863-4EB1-8735-0EC7E8C755E1}">
      <dgm:prSet/>
      <dgm:spPr/>
      <dgm:t>
        <a:bodyPr/>
        <a:lstStyle/>
        <a:p>
          <a:pPr algn="l" rtl="1"/>
          <a:endParaRPr lang="he-IL"/>
        </a:p>
      </dgm:t>
    </dgm:pt>
    <dgm:pt modelId="{C73E6495-4846-46B9-917C-A54ED36553FF}">
      <dgm:prSet custT="1"/>
      <dgm:spPr>
        <a:blipFill rotWithShape="1">
          <a:blip xmlns:r="http://schemas.openxmlformats.org/officeDocument/2006/relationships" r:embed="rId4"/>
          <a:stretch>
            <a:fillRect t="-2092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5C6DB880-212B-42ED-8D9D-39BB4152E748}" type="parTrans" cxnId="{8C3D88E1-1304-4589-B212-95A3ADDA638A}">
      <dgm:prSet/>
      <dgm:spPr/>
      <dgm:t>
        <a:bodyPr/>
        <a:lstStyle/>
        <a:p>
          <a:pPr algn="l" rtl="1"/>
          <a:endParaRPr lang="he-IL"/>
        </a:p>
      </dgm:t>
    </dgm:pt>
    <dgm:pt modelId="{665FB3F7-AAA7-4CB6-88F3-7033604D9355}" type="sibTrans" cxnId="{8C3D88E1-1304-4589-B212-95A3ADDA638A}">
      <dgm:prSet/>
      <dgm:spPr/>
      <dgm:t>
        <a:bodyPr/>
        <a:lstStyle/>
        <a:p>
          <a:pPr algn="l" rtl="1"/>
          <a:endParaRPr lang="he-IL"/>
        </a:p>
      </dgm:t>
    </dgm:pt>
    <dgm:pt modelId="{67BE83F6-8646-452C-B8E4-78C1BB909CAF}">
      <dgm:prSet/>
      <dgm:spPr/>
      <dgm:t>
        <a:bodyPr/>
        <a:lstStyle/>
        <a:p>
          <a:endParaRPr lang="en-US"/>
        </a:p>
      </dgm:t>
    </dgm:pt>
    <dgm:pt modelId="{D34BA39F-52D0-4420-B3C0-9579BB54FFBF}" type="parTrans" cxnId="{80AE6982-72AE-470F-914D-1490809DF0C8}">
      <dgm:prSet/>
      <dgm:spPr/>
      <dgm:t>
        <a:bodyPr/>
        <a:lstStyle/>
        <a:p>
          <a:pPr algn="l" rtl="1"/>
          <a:endParaRPr lang="he-IL"/>
        </a:p>
      </dgm:t>
    </dgm:pt>
    <dgm:pt modelId="{013E7463-04AC-4FA3-A1E0-278C41894F96}" type="sibTrans" cxnId="{80AE6982-72AE-470F-914D-1490809DF0C8}">
      <dgm:prSet/>
      <dgm:spPr/>
      <dgm:t>
        <a:bodyPr/>
        <a:lstStyle/>
        <a:p>
          <a:pPr algn="l" rtl="1"/>
          <a:endParaRPr lang="he-IL"/>
        </a:p>
      </dgm:t>
    </dgm:pt>
    <dgm:pt modelId="{1EC8C509-32A4-4988-9BC8-222EED8822B8}">
      <dgm:prSet/>
      <dgm:spPr/>
      <dgm:t>
        <a:bodyPr/>
        <a:lstStyle/>
        <a:p>
          <a:endParaRPr lang="en-US"/>
        </a:p>
      </dgm:t>
    </dgm:pt>
    <dgm:pt modelId="{9451F67C-176D-4FB2-8477-02201B601DE9}" type="parTrans" cxnId="{3CB438A9-CB92-4DEA-88DE-1A17BD19B308}">
      <dgm:prSet/>
      <dgm:spPr/>
      <dgm:t>
        <a:bodyPr/>
        <a:lstStyle/>
        <a:p>
          <a:pPr rtl="1"/>
          <a:endParaRPr lang="he-IL"/>
        </a:p>
      </dgm:t>
    </dgm:pt>
    <dgm:pt modelId="{F3BAF165-440C-44D6-8EB5-C95480C32FF8}" type="sibTrans" cxnId="{3CB438A9-CB92-4DEA-88DE-1A17BD19B308}">
      <dgm:prSet/>
      <dgm:spPr/>
      <dgm:t>
        <a:bodyPr/>
        <a:lstStyle/>
        <a:p>
          <a:pPr rtl="1"/>
          <a:endParaRPr lang="he-IL"/>
        </a:p>
      </dgm:t>
    </dgm:pt>
    <dgm:pt modelId="{4F769866-C1E6-400E-9259-CBD9CEF6E658}" type="pres">
      <dgm:prSet presAssocID="{2083E68B-517B-4709-8FE4-9255DF79F1B2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FADD2C5A-22B2-4AF5-BFCD-969FC56AD69E}" type="pres">
      <dgm:prSet presAssocID="{2083E68B-517B-4709-8FE4-9255DF79F1B2}" presName="arrow" presStyleLbl="bgShp" presStyleIdx="0" presStyleCnt="1" custLinFactNeighborX="0"/>
      <dgm:spPr/>
    </dgm:pt>
    <dgm:pt modelId="{D3CFF664-7208-4CD2-90DD-69DDF63FBD1C}" type="pres">
      <dgm:prSet presAssocID="{2083E68B-517B-4709-8FE4-9255DF79F1B2}" presName="arrowDiagram5" presStyleCnt="0"/>
      <dgm:spPr/>
    </dgm:pt>
    <dgm:pt modelId="{C38E969F-A1EF-489E-9234-BF65B3CC2D25}" type="pres">
      <dgm:prSet presAssocID="{60636661-F903-4B9B-848D-7E5C138C654F}" presName="bullet5a" presStyleLbl="node1" presStyleIdx="0" presStyleCnt="5"/>
      <dgm:spPr>
        <a:solidFill>
          <a:srgbClr val="FF0000"/>
        </a:solidFill>
      </dgm:spPr>
      <dgm:t>
        <a:bodyPr/>
        <a:lstStyle/>
        <a:p>
          <a:pPr rtl="1"/>
          <a:endParaRPr lang="he-IL"/>
        </a:p>
      </dgm:t>
    </dgm:pt>
    <dgm:pt modelId="{78CAB708-9FB7-4AF4-B24D-52006146D541}" type="pres">
      <dgm:prSet presAssocID="{60636661-F903-4B9B-848D-7E5C138C654F}" presName="textBox5a" presStyleLbl="revTx" presStyleIdx="0" presStyleCnt="5" custScaleX="115442" custLinFactNeighborX="6690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4A84C054-FFAE-4543-8869-097E43D12477}" type="pres">
      <dgm:prSet presAssocID="{786E44AD-ED21-4632-BFBB-269AF18A4ADC}" presName="bullet5b" presStyleLbl="node1" presStyleIdx="1" presStyleCnt="5"/>
      <dgm:spPr>
        <a:solidFill>
          <a:srgbClr val="FF0000"/>
        </a:solidFill>
      </dgm:spPr>
      <dgm:t>
        <a:bodyPr/>
        <a:lstStyle/>
        <a:p>
          <a:pPr rtl="1"/>
          <a:endParaRPr lang="he-IL"/>
        </a:p>
      </dgm:t>
    </dgm:pt>
    <dgm:pt modelId="{204C3FDF-6E28-47AB-B751-9FAC0290ECB0}" type="pres">
      <dgm:prSet presAssocID="{786E44AD-ED21-4632-BFBB-269AF18A4ADC}" presName="textBox5b" presStyleLbl="revTx" presStyleIdx="1" presStyleCnt="5" custScaleX="149958" custLinFactNeighborX="2534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F04C6E81-E289-413E-B02B-2FB497980AA1}" type="pres">
      <dgm:prSet presAssocID="{2971DE06-78AA-4ABA-AA62-FF50A6E4BDF7}" presName="bullet5c" presStyleLbl="node1" presStyleIdx="2" presStyleCnt="5"/>
      <dgm:spPr/>
    </dgm:pt>
    <dgm:pt modelId="{53214C7A-E2AC-4CCA-AC76-933E2DA479AD}" type="pres">
      <dgm:prSet presAssocID="{2971DE06-78AA-4ABA-AA62-FF50A6E4BDF7}" presName="textBox5c" presStyleLbl="revTx" presStyleIdx="2" presStyleCnt="5" custScaleX="144429" custLinFactNeighborX="22246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146F88E-6C7D-42D0-B206-E4295D0ADEBF}" type="pres">
      <dgm:prSet presAssocID="{A290463C-26D6-441D-B032-8AE5D01B95C0}" presName="bullet5d" presStyleLbl="node1" presStyleIdx="3" presStyleCnt="5"/>
      <dgm:spPr>
        <a:solidFill>
          <a:srgbClr val="00B050"/>
        </a:solidFill>
      </dgm:spPr>
      <dgm:t>
        <a:bodyPr/>
        <a:lstStyle/>
        <a:p>
          <a:pPr rtl="1"/>
          <a:endParaRPr lang="he-IL"/>
        </a:p>
      </dgm:t>
    </dgm:pt>
    <dgm:pt modelId="{F8370701-4C3B-44B5-91AC-4B45A39B3B4A}" type="pres">
      <dgm:prSet presAssocID="{A290463C-26D6-441D-B032-8AE5D01B95C0}" presName="textBox5d" presStyleLbl="revTx" presStyleIdx="3" presStyleCnt="5" custScaleX="136094" custLinFactNeighborX="18396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61D6A08F-470D-41E5-81E1-B28B5879E2D6}" type="pres">
      <dgm:prSet presAssocID="{C73E6495-4846-46B9-917C-A54ED36553FF}" presName="bullet5e" presStyleLbl="node1" presStyleIdx="4" presStyleCnt="5"/>
      <dgm:spPr>
        <a:solidFill>
          <a:srgbClr val="00B050"/>
        </a:solidFill>
      </dgm:spPr>
      <dgm:t>
        <a:bodyPr/>
        <a:lstStyle/>
        <a:p>
          <a:pPr rtl="1"/>
          <a:endParaRPr lang="he-IL"/>
        </a:p>
      </dgm:t>
    </dgm:pt>
    <dgm:pt modelId="{94779913-25BE-4445-B0D3-4A5A418D5E51}" type="pres">
      <dgm:prSet presAssocID="{C73E6495-4846-46B9-917C-A54ED36553FF}" presName="textBox5e" presStyleLbl="revTx" presStyleIdx="4" presStyleCnt="5" custScaleX="153198" custLinFactNeighborX="26280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0661E06C-121E-47A4-BAB7-43A795999B5C}" srcId="{2083E68B-517B-4709-8FE4-9255DF79F1B2}" destId="{60636661-F903-4B9B-848D-7E5C138C654F}" srcOrd="0" destOrd="0" parTransId="{ED18B1E3-35C2-4782-B086-50962A821572}" sibTransId="{6A21AD27-6D72-440B-92DF-73422831FFE1}"/>
    <dgm:cxn modelId="{60BE0ACC-368D-4F92-B9CC-992512638BBF}" type="presOf" srcId="{2083E68B-517B-4709-8FE4-9255DF79F1B2}" destId="{4F769866-C1E6-400E-9259-CBD9CEF6E658}" srcOrd="0" destOrd="0" presId="urn:microsoft.com/office/officeart/2005/8/layout/arrow2"/>
    <dgm:cxn modelId="{B4EBD5C8-E532-4247-826D-274A5C90D9D7}" type="presOf" srcId="{A290463C-26D6-441D-B032-8AE5D01B95C0}" destId="{F8370701-4C3B-44B5-91AC-4B45A39B3B4A}" srcOrd="0" destOrd="0" presId="urn:microsoft.com/office/officeart/2005/8/layout/arrow2"/>
    <dgm:cxn modelId="{2B2E97D2-FCBE-411A-9B57-40F005E572B8}" type="presOf" srcId="{60636661-F903-4B9B-848D-7E5C138C654F}" destId="{78CAB708-9FB7-4AF4-B24D-52006146D541}" srcOrd="0" destOrd="0" presId="urn:microsoft.com/office/officeart/2005/8/layout/arrow2"/>
    <dgm:cxn modelId="{7EFAE4AB-F8D2-4BD6-89B8-713DAD61525D}" type="presOf" srcId="{2971DE06-78AA-4ABA-AA62-FF50A6E4BDF7}" destId="{53214C7A-E2AC-4CCA-AC76-933E2DA479AD}" srcOrd="0" destOrd="0" presId="urn:microsoft.com/office/officeart/2005/8/layout/arrow2"/>
    <dgm:cxn modelId="{FBE69CA7-7415-4648-B99E-CAAB3AD861F6}" srcId="{2083E68B-517B-4709-8FE4-9255DF79F1B2}" destId="{786E44AD-ED21-4632-BFBB-269AF18A4ADC}" srcOrd="1" destOrd="0" parTransId="{05A3F9F4-0633-49E5-AE24-7456EF50A51B}" sibTransId="{3968858B-002E-4C23-8AC4-E547D75B82F0}"/>
    <dgm:cxn modelId="{47BD4765-0863-4EB1-8735-0EC7E8C755E1}" srcId="{2083E68B-517B-4709-8FE4-9255DF79F1B2}" destId="{A290463C-26D6-441D-B032-8AE5D01B95C0}" srcOrd="3" destOrd="0" parTransId="{63B7134F-E384-4349-BA99-B367BBA41EFD}" sibTransId="{1BC7AC19-D63F-483C-BBEA-2A79080F3436}"/>
    <dgm:cxn modelId="{30A15ECC-0DB4-4452-B5A1-0696C3AB93FF}" type="presOf" srcId="{786E44AD-ED21-4632-BFBB-269AF18A4ADC}" destId="{204C3FDF-6E28-47AB-B751-9FAC0290ECB0}" srcOrd="0" destOrd="0" presId="urn:microsoft.com/office/officeart/2005/8/layout/arrow2"/>
    <dgm:cxn modelId="{80AE6982-72AE-470F-914D-1490809DF0C8}" srcId="{2083E68B-517B-4709-8FE4-9255DF79F1B2}" destId="{67BE83F6-8646-452C-B8E4-78C1BB909CAF}" srcOrd="5" destOrd="0" parTransId="{D34BA39F-52D0-4420-B3C0-9579BB54FFBF}" sibTransId="{013E7463-04AC-4FA3-A1E0-278C41894F96}"/>
    <dgm:cxn modelId="{8C3D88E1-1304-4589-B212-95A3ADDA638A}" srcId="{2083E68B-517B-4709-8FE4-9255DF79F1B2}" destId="{C73E6495-4846-46B9-917C-A54ED36553FF}" srcOrd="4" destOrd="0" parTransId="{5C6DB880-212B-42ED-8D9D-39BB4152E748}" sibTransId="{665FB3F7-AAA7-4CB6-88F3-7033604D9355}"/>
    <dgm:cxn modelId="{470B0480-9BBB-4712-AB9B-919207451AD6}" srcId="{2083E68B-517B-4709-8FE4-9255DF79F1B2}" destId="{2971DE06-78AA-4ABA-AA62-FF50A6E4BDF7}" srcOrd="2" destOrd="0" parTransId="{06D6FEF4-761F-4073-A6A8-0E1BC2856D53}" sibTransId="{2FA4A2B7-6593-4819-B784-E238B8EE2EE2}"/>
    <dgm:cxn modelId="{263D6CB3-073E-4968-8552-ADD460DB672B}" type="presOf" srcId="{C73E6495-4846-46B9-917C-A54ED36553FF}" destId="{94779913-25BE-4445-B0D3-4A5A418D5E51}" srcOrd="0" destOrd="0" presId="urn:microsoft.com/office/officeart/2005/8/layout/arrow2"/>
    <dgm:cxn modelId="{3CB438A9-CB92-4DEA-88DE-1A17BD19B308}" srcId="{2083E68B-517B-4709-8FE4-9255DF79F1B2}" destId="{1EC8C509-32A4-4988-9BC8-222EED8822B8}" srcOrd="6" destOrd="0" parTransId="{9451F67C-176D-4FB2-8477-02201B601DE9}" sibTransId="{F3BAF165-440C-44D6-8EB5-C95480C32FF8}"/>
    <dgm:cxn modelId="{9859CDB8-589B-4E8A-8543-285E22F8BE01}" type="presParOf" srcId="{4F769866-C1E6-400E-9259-CBD9CEF6E658}" destId="{FADD2C5A-22B2-4AF5-BFCD-969FC56AD69E}" srcOrd="0" destOrd="0" presId="urn:microsoft.com/office/officeart/2005/8/layout/arrow2"/>
    <dgm:cxn modelId="{60D14F05-2979-4DA2-B9AA-69962A835D7B}" type="presParOf" srcId="{4F769866-C1E6-400E-9259-CBD9CEF6E658}" destId="{D3CFF664-7208-4CD2-90DD-69DDF63FBD1C}" srcOrd="1" destOrd="0" presId="urn:microsoft.com/office/officeart/2005/8/layout/arrow2"/>
    <dgm:cxn modelId="{0BB15EE4-BDAA-4672-8281-20CDC1964FA6}" type="presParOf" srcId="{D3CFF664-7208-4CD2-90DD-69DDF63FBD1C}" destId="{C38E969F-A1EF-489E-9234-BF65B3CC2D25}" srcOrd="0" destOrd="0" presId="urn:microsoft.com/office/officeart/2005/8/layout/arrow2"/>
    <dgm:cxn modelId="{A381251E-9E08-4371-91F7-848DAF874EBE}" type="presParOf" srcId="{D3CFF664-7208-4CD2-90DD-69DDF63FBD1C}" destId="{78CAB708-9FB7-4AF4-B24D-52006146D541}" srcOrd="1" destOrd="0" presId="urn:microsoft.com/office/officeart/2005/8/layout/arrow2"/>
    <dgm:cxn modelId="{00DD29B2-B2A1-4CAE-8530-C20539A37FBD}" type="presParOf" srcId="{D3CFF664-7208-4CD2-90DD-69DDF63FBD1C}" destId="{4A84C054-FFAE-4543-8869-097E43D12477}" srcOrd="2" destOrd="0" presId="urn:microsoft.com/office/officeart/2005/8/layout/arrow2"/>
    <dgm:cxn modelId="{7EE5F629-46EB-4D1C-8E42-F4847B055ABF}" type="presParOf" srcId="{D3CFF664-7208-4CD2-90DD-69DDF63FBD1C}" destId="{204C3FDF-6E28-47AB-B751-9FAC0290ECB0}" srcOrd="3" destOrd="0" presId="urn:microsoft.com/office/officeart/2005/8/layout/arrow2"/>
    <dgm:cxn modelId="{12538703-E2B8-48C7-BA1A-B20809B98F76}" type="presParOf" srcId="{D3CFF664-7208-4CD2-90DD-69DDF63FBD1C}" destId="{F04C6E81-E289-413E-B02B-2FB497980AA1}" srcOrd="4" destOrd="0" presId="urn:microsoft.com/office/officeart/2005/8/layout/arrow2"/>
    <dgm:cxn modelId="{F839BCE8-484E-42F7-A7BC-4078451E78E3}" type="presParOf" srcId="{D3CFF664-7208-4CD2-90DD-69DDF63FBD1C}" destId="{53214C7A-E2AC-4CCA-AC76-933E2DA479AD}" srcOrd="5" destOrd="0" presId="urn:microsoft.com/office/officeart/2005/8/layout/arrow2"/>
    <dgm:cxn modelId="{180C71A7-3B06-4E95-B9A3-F791C11EA4CD}" type="presParOf" srcId="{D3CFF664-7208-4CD2-90DD-69DDF63FBD1C}" destId="{B146F88E-6C7D-42D0-B206-E4295D0ADEBF}" srcOrd="6" destOrd="0" presId="urn:microsoft.com/office/officeart/2005/8/layout/arrow2"/>
    <dgm:cxn modelId="{112181E7-9A47-4513-A8EC-CF23E89915F8}" type="presParOf" srcId="{D3CFF664-7208-4CD2-90DD-69DDF63FBD1C}" destId="{F8370701-4C3B-44B5-91AC-4B45A39B3B4A}" srcOrd="7" destOrd="0" presId="urn:microsoft.com/office/officeart/2005/8/layout/arrow2"/>
    <dgm:cxn modelId="{58ECC7DB-64F0-417E-BA43-745388DE62D6}" type="presParOf" srcId="{D3CFF664-7208-4CD2-90DD-69DDF63FBD1C}" destId="{61D6A08F-470D-41E5-81E1-B28B5879E2D6}" srcOrd="8" destOrd="0" presId="urn:microsoft.com/office/officeart/2005/8/layout/arrow2"/>
    <dgm:cxn modelId="{1A4AA69B-9CB9-48BE-8759-69F33C381C54}" type="presParOf" srcId="{D3CFF664-7208-4CD2-90DD-69DDF63FBD1C}" destId="{94779913-25BE-4445-B0D3-4A5A418D5E51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083E68B-517B-4709-8FE4-9255DF79F1B2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0636661-F903-4B9B-848D-7E5C138C654F}">
      <dgm:prSet custT="1"/>
      <dgm:spPr/>
      <dgm:t>
        <a:bodyPr/>
        <a:lstStyle/>
        <a:p>
          <a:pPr algn="l" rtl="0"/>
          <a:r>
            <a:rPr lang="en-US" sz="1800" b="1" dirty="0" err="1"/>
            <a:t>Algorithmica</a:t>
          </a:r>
          <a:r>
            <a:rPr lang="en-US" sz="1800" b="1" dirty="0"/>
            <a:t>:</a:t>
          </a:r>
          <a:br>
            <a:rPr lang="en-US" sz="1800" b="1" dirty="0"/>
          </a:br>
          <a:r>
            <a:rPr lang="en-US" sz="1800" dirty="0">
              <a:solidFill>
                <a:srgbClr val="00B050"/>
              </a:solidFill>
            </a:rPr>
            <a:t>P = NP</a:t>
          </a:r>
          <a:endParaRPr lang="he-IL" sz="1800" dirty="0">
            <a:solidFill>
              <a:srgbClr val="00B050"/>
            </a:solidFill>
          </a:endParaRPr>
        </a:p>
      </dgm:t>
    </dgm:pt>
    <dgm:pt modelId="{ED18B1E3-35C2-4782-B086-50962A821572}" type="parTrans" cxnId="{0661E06C-121E-47A4-BAB7-43A795999B5C}">
      <dgm:prSet/>
      <dgm:spPr/>
      <dgm:t>
        <a:bodyPr/>
        <a:lstStyle/>
        <a:p>
          <a:pPr algn="l" rtl="1"/>
          <a:endParaRPr lang="he-IL"/>
        </a:p>
      </dgm:t>
    </dgm:pt>
    <dgm:pt modelId="{6A21AD27-6D72-440B-92DF-73422831FFE1}" type="sibTrans" cxnId="{0661E06C-121E-47A4-BAB7-43A795999B5C}">
      <dgm:prSet/>
      <dgm:spPr/>
      <dgm:t>
        <a:bodyPr/>
        <a:lstStyle/>
        <a:p>
          <a:pPr algn="l"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786E44AD-ED21-4632-BFBB-269AF18A4ADC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Heuristica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dirty="0">
                  <a:solidFill>
                    <a:srgbClr val="FF0000"/>
                  </a:solidFill>
                </a:rPr>
                <a:t>P </a:t>
              </a:r>
              <a14:m>
                <m:oMath xmlns:m="http://schemas.openxmlformats.org/officeDocument/2006/math">
                  <m:r>
                    <a:rPr lang="en-US" sz="1800" b="0" i="1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≠</m:t>
                  </m:r>
                </m:oMath>
              </a14:m>
              <a:r>
                <a:rPr lang="en-US" sz="1800" dirty="0">
                  <a:solidFill>
                    <a:srgbClr val="FF0000"/>
                  </a:solidFill>
                </a:rPr>
                <a:t> NP but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00B050"/>
                  </a:solidFill>
                </a:rPr>
                <a:t>NP is easy-on-average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Choice>
      <mc:Fallback xmlns="">
        <dgm:pt modelId="{786E44AD-ED21-4632-BFBB-269AF18A4ADC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Heuristica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dirty="0" smtClean="0">
                  <a:solidFill>
                    <a:srgbClr val="FF0000"/>
                  </a:solidFill>
                </a:rPr>
                <a:t>P </a:t>
              </a:r>
              <a:r>
                <a:rPr lang="en-US" sz="1800" b="0" i="0">
                  <a:solidFill>
                    <a:srgbClr val="FF0000"/>
                  </a:solidFill>
                  <a:latin typeface="Cambria Math" panose="02040503050406030204" pitchFamily="18" charset="0"/>
                </a:rPr>
                <a:t>≠</a:t>
              </a:r>
              <a:r>
                <a:rPr lang="en-US" sz="1800" dirty="0">
                  <a:solidFill>
                    <a:srgbClr val="FF0000"/>
                  </a:solidFill>
                </a:rPr>
                <a:t> NP but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00B050"/>
                  </a:solidFill>
                </a:rPr>
                <a:t>NP is easy-on-average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Fallback>
    </mc:AlternateContent>
    <dgm:pt modelId="{05A3F9F4-0633-49E5-AE24-7456EF50A51B}" type="parTrans" cxnId="{FBE69CA7-7415-4648-B99E-CAAB3AD861F6}">
      <dgm:prSet/>
      <dgm:spPr/>
      <dgm:t>
        <a:bodyPr/>
        <a:lstStyle/>
        <a:p>
          <a:pPr algn="l" rtl="1"/>
          <a:endParaRPr lang="he-IL"/>
        </a:p>
      </dgm:t>
    </dgm:pt>
    <dgm:pt modelId="{3968858B-002E-4C23-8AC4-E547D75B82F0}" type="sibTrans" cxnId="{FBE69CA7-7415-4648-B99E-CAAB3AD861F6}">
      <dgm:prSet/>
      <dgm:spPr/>
      <dgm:t>
        <a:bodyPr/>
        <a:lstStyle/>
        <a:p>
          <a:pPr algn="l"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2971DE06-78AA-4ABA-AA62-FF50A6E4BDF7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Pessiland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dirty="0">
                  <a:solidFill>
                    <a:srgbClr val="FF0000"/>
                  </a:solidFill>
                </a:rPr>
                <a:t>NP is hard-on-average but </a:t>
              </a:r>
              <a14:m>
                <m:oMath xmlns:m="http://schemas.openxmlformats.org/officeDocument/2006/math">
                  <m:r>
                    <a:rPr lang="en-US" sz="1800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∄</m:t>
                  </m:r>
                </m:oMath>
              </a14:m>
              <a:r>
                <a:rPr lang="en-US" sz="1800" dirty="0">
                  <a:solidFill>
                    <a:srgbClr val="00B050"/>
                  </a:solidFill>
                </a:rPr>
                <a:t> one-way functions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Choice>
      <mc:Fallback xmlns="">
        <dgm:pt modelId="{2971DE06-78AA-4ABA-AA62-FF50A6E4BDF7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Pessiland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dirty="0">
                  <a:solidFill>
                    <a:srgbClr val="FF0000"/>
                  </a:solidFill>
                </a:rPr>
                <a:t>NP is hard-on-average but </a:t>
              </a:r>
              <a:r>
                <a:rPr lang="en-US" sz="1800" b="0" i="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a:t>∄</a:t>
              </a:r>
              <a:r>
                <a:rPr lang="en-US" sz="1800" dirty="0">
                  <a:solidFill>
                    <a:srgbClr val="00B050"/>
                  </a:solidFill>
                </a:rPr>
                <a:t> one-way functions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Fallback>
    </mc:AlternateContent>
    <dgm:pt modelId="{06D6FEF4-761F-4073-A6A8-0E1BC2856D53}" type="parTrans" cxnId="{470B0480-9BBB-4712-AB9B-919207451AD6}">
      <dgm:prSet/>
      <dgm:spPr/>
      <dgm:t>
        <a:bodyPr/>
        <a:lstStyle/>
        <a:p>
          <a:pPr algn="l" rtl="1"/>
          <a:endParaRPr lang="he-IL"/>
        </a:p>
      </dgm:t>
    </dgm:pt>
    <dgm:pt modelId="{2FA4A2B7-6593-4819-B784-E238B8EE2EE2}" type="sibTrans" cxnId="{470B0480-9BBB-4712-AB9B-919207451AD6}">
      <dgm:prSet/>
      <dgm:spPr/>
      <dgm:t>
        <a:bodyPr/>
        <a:lstStyle/>
        <a:p>
          <a:pPr algn="l"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A290463C-26D6-441D-B032-8AE5D01B95C0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Minicrypt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14:m>
                <m:oMath xmlns:m="http://schemas.openxmlformats.org/officeDocument/2006/math">
                  <m:r>
                    <a:rPr lang="en-US" sz="1800" i="1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∃</m:t>
                  </m:r>
                </m:oMath>
              </a14:m>
              <a:r>
                <a:rPr lang="en-US" sz="1800" dirty="0">
                  <a:solidFill>
                    <a:srgbClr val="FF0000"/>
                  </a:solidFill>
                </a:rPr>
                <a:t> one-way functions but </a:t>
              </a:r>
              <a14:m>
                <m:oMath xmlns:m="http://schemas.openxmlformats.org/officeDocument/2006/math">
                  <m:r>
                    <a:rPr lang="en-US" sz="180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∄</m:t>
                  </m:r>
                </m:oMath>
              </a14:m>
              <a:r>
                <a:rPr lang="en-US" sz="1800" dirty="0">
                  <a:solidFill>
                    <a:srgbClr val="00B050"/>
                  </a:solidFill>
                </a:rPr>
                <a:t> public-key crypto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Choice>
      <mc:Fallback xmlns="">
        <dgm:pt modelId="{A290463C-26D6-441D-B032-8AE5D01B95C0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Minicrypt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i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∃</a:t>
              </a:r>
              <a:r>
                <a:rPr lang="en-US" sz="1800" dirty="0">
                  <a:solidFill>
                    <a:srgbClr val="FF0000"/>
                  </a:solidFill>
                </a:rPr>
                <a:t> one-way functions but </a:t>
              </a:r>
              <a:r>
                <a:rPr lang="en-US" sz="1800" i="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a:t>∄</a:t>
              </a:r>
              <a:r>
                <a:rPr lang="en-US" sz="1800" dirty="0">
                  <a:solidFill>
                    <a:srgbClr val="00B050"/>
                  </a:solidFill>
                </a:rPr>
                <a:t> public-key crypto</a:t>
              </a:r>
              <a:endParaRPr lang="he-IL" sz="1800" dirty="0">
                <a:solidFill>
                  <a:srgbClr val="00B050"/>
                </a:solidFill>
              </a:endParaRPr>
            </a:p>
          </dgm:t>
        </dgm:pt>
      </mc:Fallback>
    </mc:AlternateContent>
    <dgm:pt modelId="{63B7134F-E384-4349-BA99-B367BBA41EFD}" type="parTrans" cxnId="{47BD4765-0863-4EB1-8735-0EC7E8C755E1}">
      <dgm:prSet/>
      <dgm:spPr/>
      <dgm:t>
        <a:bodyPr/>
        <a:lstStyle/>
        <a:p>
          <a:pPr algn="l" rtl="1"/>
          <a:endParaRPr lang="he-IL"/>
        </a:p>
      </dgm:t>
    </dgm:pt>
    <dgm:pt modelId="{1BC7AC19-D63F-483C-BBEA-2A79080F3436}" type="sibTrans" cxnId="{47BD4765-0863-4EB1-8735-0EC7E8C755E1}">
      <dgm:prSet/>
      <dgm:spPr/>
      <dgm:t>
        <a:bodyPr/>
        <a:lstStyle/>
        <a:p>
          <a:pPr algn="l"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C73E6495-4846-46B9-917C-A54ED36553FF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Cryptomania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14:m>
                <m:oMath xmlns:m="http://schemas.openxmlformats.org/officeDocument/2006/math">
                  <m:r>
                    <a:rPr lang="en-US" sz="1800" i="1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>∃</m:t>
                  </m:r>
                </m:oMath>
              </a14:m>
              <a:r>
                <a:rPr lang="en-US" sz="1800" dirty="0">
                  <a:solidFill>
                    <a:srgbClr val="FF0000"/>
                  </a:solidFill>
                </a:rPr>
                <a:t> public-key cryptography</a:t>
              </a:r>
              <a:endParaRPr lang="he-IL" sz="1800" dirty="0"/>
            </a:p>
          </dgm:t>
        </dgm:pt>
      </mc:Choice>
      <mc:Fallback xmlns="">
        <dgm:pt modelId="{C73E6495-4846-46B9-917C-A54ED36553FF}">
          <dgm:prSet custT="1"/>
          <dgm:spPr/>
          <dgm:t>
            <a:bodyPr/>
            <a:lstStyle/>
            <a:p>
              <a:pPr algn="l" rtl="0"/>
              <a:r>
                <a:rPr lang="en-US" sz="1800" b="1" dirty="0" err="1"/>
                <a:t>Cryptomania</a:t>
              </a:r>
              <a:r>
                <a:rPr lang="en-US" sz="1800" b="1" dirty="0"/>
                <a:t>:</a:t>
              </a:r>
              <a:br>
                <a:rPr lang="en-US" sz="1800" b="1" dirty="0"/>
              </a:br>
              <a:r>
                <a:rPr lang="en-US" sz="1800" i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∃</a:t>
              </a:r>
              <a:r>
                <a:rPr lang="en-US" sz="1800" dirty="0">
                  <a:solidFill>
                    <a:srgbClr val="FF0000"/>
                  </a:solidFill>
                </a:rPr>
                <a:t> public-key cryptography</a:t>
              </a:r>
              <a:endParaRPr lang="he-IL" sz="1800" dirty="0"/>
            </a:p>
          </dgm:t>
        </dgm:pt>
      </mc:Fallback>
    </mc:AlternateContent>
    <dgm:pt modelId="{5C6DB880-212B-42ED-8D9D-39BB4152E748}" type="parTrans" cxnId="{8C3D88E1-1304-4589-B212-95A3ADDA638A}">
      <dgm:prSet/>
      <dgm:spPr/>
      <dgm:t>
        <a:bodyPr/>
        <a:lstStyle/>
        <a:p>
          <a:pPr algn="l" rtl="1"/>
          <a:endParaRPr lang="he-IL"/>
        </a:p>
      </dgm:t>
    </dgm:pt>
    <dgm:pt modelId="{665FB3F7-AAA7-4CB6-88F3-7033604D9355}" type="sibTrans" cxnId="{8C3D88E1-1304-4589-B212-95A3ADDA638A}">
      <dgm:prSet/>
      <dgm:spPr/>
      <dgm:t>
        <a:bodyPr/>
        <a:lstStyle/>
        <a:p>
          <a:pPr algn="l" rtl="1"/>
          <a:endParaRPr lang="he-IL"/>
        </a:p>
      </dgm:t>
    </dgm:pt>
    <dgm:pt modelId="{67BE83F6-8646-452C-B8E4-78C1BB909CAF}">
      <dgm:prSet/>
      <dgm:spPr/>
      <dgm:t>
        <a:bodyPr/>
        <a:lstStyle/>
        <a:p>
          <a:endParaRPr lang="en-US"/>
        </a:p>
      </dgm:t>
    </dgm:pt>
    <dgm:pt modelId="{D34BA39F-52D0-4420-B3C0-9579BB54FFBF}" type="parTrans" cxnId="{80AE6982-72AE-470F-914D-1490809DF0C8}">
      <dgm:prSet/>
      <dgm:spPr/>
      <dgm:t>
        <a:bodyPr/>
        <a:lstStyle/>
        <a:p>
          <a:pPr algn="l" rtl="1"/>
          <a:endParaRPr lang="he-IL"/>
        </a:p>
      </dgm:t>
    </dgm:pt>
    <dgm:pt modelId="{013E7463-04AC-4FA3-A1E0-278C41894F96}" type="sibTrans" cxnId="{80AE6982-72AE-470F-914D-1490809DF0C8}">
      <dgm:prSet/>
      <dgm:spPr/>
      <dgm:t>
        <a:bodyPr/>
        <a:lstStyle/>
        <a:p>
          <a:pPr algn="l" rtl="1"/>
          <a:endParaRPr lang="he-IL"/>
        </a:p>
      </dgm:t>
    </dgm:pt>
    <dgm:pt modelId="{1EC8C509-32A4-4988-9BC8-222EED8822B8}">
      <dgm:prSet/>
      <dgm:spPr/>
      <dgm:t>
        <a:bodyPr/>
        <a:lstStyle/>
        <a:p>
          <a:endParaRPr lang="en-US"/>
        </a:p>
      </dgm:t>
    </dgm:pt>
    <dgm:pt modelId="{9451F67C-176D-4FB2-8477-02201B601DE9}" type="parTrans" cxnId="{3CB438A9-CB92-4DEA-88DE-1A17BD19B308}">
      <dgm:prSet/>
      <dgm:spPr/>
      <dgm:t>
        <a:bodyPr/>
        <a:lstStyle/>
        <a:p>
          <a:pPr rtl="1"/>
          <a:endParaRPr lang="he-IL"/>
        </a:p>
      </dgm:t>
    </dgm:pt>
    <dgm:pt modelId="{F3BAF165-440C-44D6-8EB5-C95480C32FF8}" type="sibTrans" cxnId="{3CB438A9-CB92-4DEA-88DE-1A17BD19B308}">
      <dgm:prSet/>
      <dgm:spPr/>
      <dgm:t>
        <a:bodyPr/>
        <a:lstStyle/>
        <a:p>
          <a:pPr rtl="1"/>
          <a:endParaRPr lang="he-IL"/>
        </a:p>
      </dgm:t>
    </dgm:pt>
    <dgm:pt modelId="{4F769866-C1E6-400E-9259-CBD9CEF6E658}" type="pres">
      <dgm:prSet presAssocID="{2083E68B-517B-4709-8FE4-9255DF79F1B2}" presName="arrowDiagram" presStyleCnt="0">
        <dgm:presLayoutVars>
          <dgm:chMax val="5"/>
          <dgm:dir/>
          <dgm:resizeHandles val="exact"/>
        </dgm:presLayoutVars>
      </dgm:prSet>
      <dgm:spPr/>
    </dgm:pt>
    <dgm:pt modelId="{FADD2C5A-22B2-4AF5-BFCD-969FC56AD69E}" type="pres">
      <dgm:prSet presAssocID="{2083E68B-517B-4709-8FE4-9255DF79F1B2}" presName="arrow" presStyleLbl="bgShp" presStyleIdx="0" presStyleCnt="1" custLinFactNeighborX="0"/>
      <dgm:spPr/>
    </dgm:pt>
    <dgm:pt modelId="{D3CFF664-7208-4CD2-90DD-69DDF63FBD1C}" type="pres">
      <dgm:prSet presAssocID="{2083E68B-517B-4709-8FE4-9255DF79F1B2}" presName="arrowDiagram5" presStyleCnt="0"/>
      <dgm:spPr/>
    </dgm:pt>
    <dgm:pt modelId="{C38E969F-A1EF-489E-9234-BF65B3CC2D25}" type="pres">
      <dgm:prSet presAssocID="{60636661-F903-4B9B-848D-7E5C138C654F}" presName="bullet5a" presStyleLbl="node1" presStyleIdx="0" presStyleCnt="5"/>
      <dgm:spPr>
        <a:solidFill>
          <a:srgbClr val="FF0000"/>
        </a:solidFill>
      </dgm:spPr>
    </dgm:pt>
    <dgm:pt modelId="{78CAB708-9FB7-4AF4-B24D-52006146D541}" type="pres">
      <dgm:prSet presAssocID="{60636661-F903-4B9B-848D-7E5C138C654F}" presName="textBox5a" presStyleLbl="revTx" presStyleIdx="0" presStyleCnt="5" custScaleX="115442" custLinFactNeighborX="6690">
        <dgm:presLayoutVars>
          <dgm:bulletEnabled val="1"/>
        </dgm:presLayoutVars>
      </dgm:prSet>
      <dgm:spPr/>
    </dgm:pt>
    <dgm:pt modelId="{4A84C054-FFAE-4543-8869-097E43D12477}" type="pres">
      <dgm:prSet presAssocID="{786E44AD-ED21-4632-BFBB-269AF18A4ADC}" presName="bullet5b" presStyleLbl="node1" presStyleIdx="1" presStyleCnt="5"/>
      <dgm:spPr>
        <a:solidFill>
          <a:srgbClr val="FF0000"/>
        </a:solidFill>
      </dgm:spPr>
    </dgm:pt>
    <dgm:pt modelId="{204C3FDF-6E28-47AB-B751-9FAC0290ECB0}" type="pres">
      <dgm:prSet presAssocID="{786E44AD-ED21-4632-BFBB-269AF18A4ADC}" presName="textBox5b" presStyleLbl="revTx" presStyleIdx="1" presStyleCnt="5" custScaleX="149958" custLinFactNeighborX="25344">
        <dgm:presLayoutVars>
          <dgm:bulletEnabled val="1"/>
        </dgm:presLayoutVars>
      </dgm:prSet>
      <dgm:spPr/>
    </dgm:pt>
    <dgm:pt modelId="{F04C6E81-E289-413E-B02B-2FB497980AA1}" type="pres">
      <dgm:prSet presAssocID="{2971DE06-78AA-4ABA-AA62-FF50A6E4BDF7}" presName="bullet5c" presStyleLbl="node1" presStyleIdx="2" presStyleCnt="5"/>
      <dgm:spPr>
        <a:solidFill>
          <a:srgbClr val="00B050"/>
        </a:solidFill>
      </dgm:spPr>
    </dgm:pt>
    <dgm:pt modelId="{53214C7A-E2AC-4CCA-AC76-933E2DA479AD}" type="pres">
      <dgm:prSet presAssocID="{2971DE06-78AA-4ABA-AA62-FF50A6E4BDF7}" presName="textBox5c" presStyleLbl="revTx" presStyleIdx="2" presStyleCnt="5" custScaleX="144429" custLinFactNeighborX="22246">
        <dgm:presLayoutVars>
          <dgm:bulletEnabled val="1"/>
        </dgm:presLayoutVars>
      </dgm:prSet>
      <dgm:spPr/>
    </dgm:pt>
    <dgm:pt modelId="{B146F88E-6C7D-42D0-B206-E4295D0ADEBF}" type="pres">
      <dgm:prSet presAssocID="{A290463C-26D6-441D-B032-8AE5D01B95C0}" presName="bullet5d" presStyleLbl="node1" presStyleIdx="3" presStyleCnt="5"/>
      <dgm:spPr>
        <a:solidFill>
          <a:srgbClr val="00B050"/>
        </a:solidFill>
      </dgm:spPr>
    </dgm:pt>
    <dgm:pt modelId="{F8370701-4C3B-44B5-91AC-4B45A39B3B4A}" type="pres">
      <dgm:prSet presAssocID="{A290463C-26D6-441D-B032-8AE5D01B95C0}" presName="textBox5d" presStyleLbl="revTx" presStyleIdx="3" presStyleCnt="5" custScaleX="136094" custLinFactNeighborX="18396">
        <dgm:presLayoutVars>
          <dgm:bulletEnabled val="1"/>
        </dgm:presLayoutVars>
      </dgm:prSet>
      <dgm:spPr/>
    </dgm:pt>
    <dgm:pt modelId="{61D6A08F-470D-41E5-81E1-B28B5879E2D6}" type="pres">
      <dgm:prSet presAssocID="{C73E6495-4846-46B9-917C-A54ED36553FF}" presName="bullet5e" presStyleLbl="node1" presStyleIdx="4" presStyleCnt="5"/>
      <dgm:spPr>
        <a:solidFill>
          <a:srgbClr val="00B050"/>
        </a:solidFill>
      </dgm:spPr>
    </dgm:pt>
    <dgm:pt modelId="{94779913-25BE-4445-B0D3-4A5A418D5E51}" type="pres">
      <dgm:prSet presAssocID="{C73E6495-4846-46B9-917C-A54ED36553FF}" presName="textBox5e" presStyleLbl="revTx" presStyleIdx="4" presStyleCnt="5" custScaleX="153198" custLinFactNeighborX="26280">
        <dgm:presLayoutVars>
          <dgm:bulletEnabled val="1"/>
        </dgm:presLayoutVars>
      </dgm:prSet>
      <dgm:spPr/>
    </dgm:pt>
  </dgm:ptLst>
  <dgm:cxnLst>
    <dgm:cxn modelId="{C344FC0C-9017-42A2-8EFC-C7CA25A37F2D}" type="presOf" srcId="{60636661-F903-4B9B-848D-7E5C138C654F}" destId="{78CAB708-9FB7-4AF4-B24D-52006146D541}" srcOrd="0" destOrd="0" presId="urn:microsoft.com/office/officeart/2005/8/layout/arrow2"/>
    <dgm:cxn modelId="{3A46BE30-26D1-41E4-A492-9C60871F9DAA}" type="presOf" srcId="{A290463C-26D6-441D-B032-8AE5D01B95C0}" destId="{F8370701-4C3B-44B5-91AC-4B45A39B3B4A}" srcOrd="0" destOrd="0" presId="urn:microsoft.com/office/officeart/2005/8/layout/arrow2"/>
    <dgm:cxn modelId="{47BD4765-0863-4EB1-8735-0EC7E8C755E1}" srcId="{2083E68B-517B-4709-8FE4-9255DF79F1B2}" destId="{A290463C-26D6-441D-B032-8AE5D01B95C0}" srcOrd="3" destOrd="0" parTransId="{63B7134F-E384-4349-BA99-B367BBA41EFD}" sibTransId="{1BC7AC19-D63F-483C-BBEA-2A79080F3436}"/>
    <dgm:cxn modelId="{29D2104B-98C7-43BF-BAD1-8E08864912BD}" type="presOf" srcId="{2971DE06-78AA-4ABA-AA62-FF50A6E4BDF7}" destId="{53214C7A-E2AC-4CCA-AC76-933E2DA479AD}" srcOrd="0" destOrd="0" presId="urn:microsoft.com/office/officeart/2005/8/layout/arrow2"/>
    <dgm:cxn modelId="{0661E06C-121E-47A4-BAB7-43A795999B5C}" srcId="{2083E68B-517B-4709-8FE4-9255DF79F1B2}" destId="{60636661-F903-4B9B-848D-7E5C138C654F}" srcOrd="0" destOrd="0" parTransId="{ED18B1E3-35C2-4782-B086-50962A821572}" sibTransId="{6A21AD27-6D72-440B-92DF-73422831FFE1}"/>
    <dgm:cxn modelId="{99CDDC77-1E55-4C89-9287-3EF2DD4977FF}" type="presOf" srcId="{2083E68B-517B-4709-8FE4-9255DF79F1B2}" destId="{4F769866-C1E6-400E-9259-CBD9CEF6E658}" srcOrd="0" destOrd="0" presId="urn:microsoft.com/office/officeart/2005/8/layout/arrow2"/>
    <dgm:cxn modelId="{470B0480-9BBB-4712-AB9B-919207451AD6}" srcId="{2083E68B-517B-4709-8FE4-9255DF79F1B2}" destId="{2971DE06-78AA-4ABA-AA62-FF50A6E4BDF7}" srcOrd="2" destOrd="0" parTransId="{06D6FEF4-761F-4073-A6A8-0E1BC2856D53}" sibTransId="{2FA4A2B7-6593-4819-B784-E238B8EE2EE2}"/>
    <dgm:cxn modelId="{80AE6982-72AE-470F-914D-1490809DF0C8}" srcId="{2083E68B-517B-4709-8FE4-9255DF79F1B2}" destId="{67BE83F6-8646-452C-B8E4-78C1BB909CAF}" srcOrd="5" destOrd="0" parTransId="{D34BA39F-52D0-4420-B3C0-9579BB54FFBF}" sibTransId="{013E7463-04AC-4FA3-A1E0-278C41894F96}"/>
    <dgm:cxn modelId="{4B85F182-62F2-4B59-B90D-B06B611BBBBE}" type="presOf" srcId="{C73E6495-4846-46B9-917C-A54ED36553FF}" destId="{94779913-25BE-4445-B0D3-4A5A418D5E51}" srcOrd="0" destOrd="0" presId="urn:microsoft.com/office/officeart/2005/8/layout/arrow2"/>
    <dgm:cxn modelId="{FBE69CA7-7415-4648-B99E-CAAB3AD861F6}" srcId="{2083E68B-517B-4709-8FE4-9255DF79F1B2}" destId="{786E44AD-ED21-4632-BFBB-269AF18A4ADC}" srcOrd="1" destOrd="0" parTransId="{05A3F9F4-0633-49E5-AE24-7456EF50A51B}" sibTransId="{3968858B-002E-4C23-8AC4-E547D75B82F0}"/>
    <dgm:cxn modelId="{3CB438A9-CB92-4DEA-88DE-1A17BD19B308}" srcId="{2083E68B-517B-4709-8FE4-9255DF79F1B2}" destId="{1EC8C509-32A4-4988-9BC8-222EED8822B8}" srcOrd="6" destOrd="0" parTransId="{9451F67C-176D-4FB2-8477-02201B601DE9}" sibTransId="{F3BAF165-440C-44D6-8EB5-C95480C32FF8}"/>
    <dgm:cxn modelId="{8C3D88E1-1304-4589-B212-95A3ADDA638A}" srcId="{2083E68B-517B-4709-8FE4-9255DF79F1B2}" destId="{C73E6495-4846-46B9-917C-A54ED36553FF}" srcOrd="4" destOrd="0" parTransId="{5C6DB880-212B-42ED-8D9D-39BB4152E748}" sibTransId="{665FB3F7-AAA7-4CB6-88F3-7033604D9355}"/>
    <dgm:cxn modelId="{067EFAF3-8F93-44E2-9B52-09BAE609456F}" type="presOf" srcId="{786E44AD-ED21-4632-BFBB-269AF18A4ADC}" destId="{204C3FDF-6E28-47AB-B751-9FAC0290ECB0}" srcOrd="0" destOrd="0" presId="urn:microsoft.com/office/officeart/2005/8/layout/arrow2"/>
    <dgm:cxn modelId="{DC501D1E-63F1-447C-8185-A1936455B3D8}" type="presParOf" srcId="{4F769866-C1E6-400E-9259-CBD9CEF6E658}" destId="{FADD2C5A-22B2-4AF5-BFCD-969FC56AD69E}" srcOrd="0" destOrd="0" presId="urn:microsoft.com/office/officeart/2005/8/layout/arrow2"/>
    <dgm:cxn modelId="{B29815A2-E078-4E3F-B0FB-2395B8355F71}" type="presParOf" srcId="{4F769866-C1E6-400E-9259-CBD9CEF6E658}" destId="{D3CFF664-7208-4CD2-90DD-69DDF63FBD1C}" srcOrd="1" destOrd="0" presId="urn:microsoft.com/office/officeart/2005/8/layout/arrow2"/>
    <dgm:cxn modelId="{0DAA0D29-8B17-4F5C-863A-DEAC347FA605}" type="presParOf" srcId="{D3CFF664-7208-4CD2-90DD-69DDF63FBD1C}" destId="{C38E969F-A1EF-489E-9234-BF65B3CC2D25}" srcOrd="0" destOrd="0" presId="urn:microsoft.com/office/officeart/2005/8/layout/arrow2"/>
    <dgm:cxn modelId="{B6A400C1-7189-4998-A447-F260EB6D42CC}" type="presParOf" srcId="{D3CFF664-7208-4CD2-90DD-69DDF63FBD1C}" destId="{78CAB708-9FB7-4AF4-B24D-52006146D541}" srcOrd="1" destOrd="0" presId="urn:microsoft.com/office/officeart/2005/8/layout/arrow2"/>
    <dgm:cxn modelId="{C4BE459A-85B9-4627-88C1-8E757D79C3C4}" type="presParOf" srcId="{D3CFF664-7208-4CD2-90DD-69DDF63FBD1C}" destId="{4A84C054-FFAE-4543-8869-097E43D12477}" srcOrd="2" destOrd="0" presId="urn:microsoft.com/office/officeart/2005/8/layout/arrow2"/>
    <dgm:cxn modelId="{11C171FD-51E6-4F30-9C44-FFCCE5DBC0C7}" type="presParOf" srcId="{D3CFF664-7208-4CD2-90DD-69DDF63FBD1C}" destId="{204C3FDF-6E28-47AB-B751-9FAC0290ECB0}" srcOrd="3" destOrd="0" presId="urn:microsoft.com/office/officeart/2005/8/layout/arrow2"/>
    <dgm:cxn modelId="{2D5C0864-5909-4235-8F92-C2FB0B7FDB08}" type="presParOf" srcId="{D3CFF664-7208-4CD2-90DD-69DDF63FBD1C}" destId="{F04C6E81-E289-413E-B02B-2FB497980AA1}" srcOrd="4" destOrd="0" presId="urn:microsoft.com/office/officeart/2005/8/layout/arrow2"/>
    <dgm:cxn modelId="{5FA7F57A-C61A-466A-81B1-F5380A0FB7DB}" type="presParOf" srcId="{D3CFF664-7208-4CD2-90DD-69DDF63FBD1C}" destId="{53214C7A-E2AC-4CCA-AC76-933E2DA479AD}" srcOrd="5" destOrd="0" presId="urn:microsoft.com/office/officeart/2005/8/layout/arrow2"/>
    <dgm:cxn modelId="{A8A362AE-4968-4E0C-BFC9-1864E7AE4D4B}" type="presParOf" srcId="{D3CFF664-7208-4CD2-90DD-69DDF63FBD1C}" destId="{B146F88E-6C7D-42D0-B206-E4295D0ADEBF}" srcOrd="6" destOrd="0" presId="urn:microsoft.com/office/officeart/2005/8/layout/arrow2"/>
    <dgm:cxn modelId="{2279F14B-D8F4-42FB-8FF2-C4DDA96E412C}" type="presParOf" srcId="{D3CFF664-7208-4CD2-90DD-69DDF63FBD1C}" destId="{F8370701-4C3B-44B5-91AC-4B45A39B3B4A}" srcOrd="7" destOrd="0" presId="urn:microsoft.com/office/officeart/2005/8/layout/arrow2"/>
    <dgm:cxn modelId="{A8101D1D-B0ED-4913-816D-A106D509C94C}" type="presParOf" srcId="{D3CFF664-7208-4CD2-90DD-69DDF63FBD1C}" destId="{61D6A08F-470D-41E5-81E1-B28B5879E2D6}" srcOrd="8" destOrd="0" presId="urn:microsoft.com/office/officeart/2005/8/layout/arrow2"/>
    <dgm:cxn modelId="{4AB57074-5C37-4187-927C-1462AAA15FC4}" type="presParOf" srcId="{D3CFF664-7208-4CD2-90DD-69DDF63FBD1C}" destId="{94779913-25BE-4445-B0D3-4A5A418D5E51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D2C5A-22B2-4AF5-BFCD-969FC56AD69E}">
      <dsp:nvSpPr>
        <dsp:cNvPr id="0" name=""/>
        <dsp:cNvSpPr/>
      </dsp:nvSpPr>
      <dsp:spPr>
        <a:xfrm>
          <a:off x="601549" y="0"/>
          <a:ext cx="10137600" cy="6336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E969F-A1EF-489E-9234-BF65B3CC2D25}">
      <dsp:nvSpPr>
        <dsp:cNvPr id="0" name=""/>
        <dsp:cNvSpPr/>
      </dsp:nvSpPr>
      <dsp:spPr>
        <a:xfrm>
          <a:off x="1600103" y="4711449"/>
          <a:ext cx="233164" cy="2331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AB708-9FB7-4AF4-B24D-52006146D541}">
      <dsp:nvSpPr>
        <dsp:cNvPr id="0" name=""/>
        <dsp:cNvSpPr/>
      </dsp:nvSpPr>
      <dsp:spPr>
        <a:xfrm>
          <a:off x="1702994" y="4828032"/>
          <a:ext cx="1533099" cy="1507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549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Algorithmica</a:t>
          </a:r>
          <a:r>
            <a:rPr lang="en-US" sz="1800" b="1" kern="1200" dirty="0"/>
            <a:t>:</a:t>
          </a:r>
          <a:br>
            <a:rPr lang="en-US" sz="1800" b="1" kern="1200" dirty="0"/>
          </a:br>
          <a:r>
            <a:rPr lang="en-US" sz="1800" kern="1200" dirty="0">
              <a:solidFill>
                <a:srgbClr val="00B050"/>
              </a:solidFill>
            </a:rPr>
            <a:t>P = NP</a:t>
          </a:r>
          <a:endParaRPr lang="he-IL" sz="1800" kern="1200" dirty="0">
            <a:solidFill>
              <a:srgbClr val="00B050"/>
            </a:solidFill>
          </a:endParaRPr>
        </a:p>
      </dsp:txBody>
      <dsp:txXfrm>
        <a:off x="1702994" y="4828032"/>
        <a:ext cx="1533099" cy="1507968"/>
      </dsp:txXfrm>
    </dsp:sp>
    <dsp:sp modelId="{4A84C054-FFAE-4543-8869-097E43D12477}">
      <dsp:nvSpPr>
        <dsp:cNvPr id="0" name=""/>
        <dsp:cNvSpPr/>
      </dsp:nvSpPr>
      <dsp:spPr>
        <a:xfrm>
          <a:off x="2862234" y="3498739"/>
          <a:ext cx="364953" cy="3649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C3FDF-6E28-47AB-B751-9FAC0290ECB0}">
      <dsp:nvSpPr>
        <dsp:cNvPr id="0" name=""/>
        <dsp:cNvSpPr/>
      </dsp:nvSpPr>
      <dsp:spPr>
        <a:xfrm>
          <a:off x="3050853" y="3681215"/>
          <a:ext cx="2523555" cy="2654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381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Heuristica</a:t>
          </a:r>
          <a:r>
            <a:rPr lang="en-US" sz="1800" b="1" kern="1200" dirty="0"/>
            <a:t>:</a:t>
          </a:r>
          <a:br>
            <a:rPr lang="en-US" sz="1800" b="1" kern="1200" dirty="0"/>
          </a:br>
          <a:r>
            <a:rPr lang="en-US" sz="1800" kern="1200" dirty="0">
              <a:solidFill>
                <a:srgbClr val="FF0000"/>
              </a:solidFill>
            </a:rPr>
            <a:t>P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>
                  <a:solidFill>
                    <a:srgbClr val="FF0000"/>
                  </a:solidFill>
                  <a:latin typeface="Cambria Math" panose="02040503050406030204" pitchFamily="18" charset="0"/>
                </a:rPr>
                <m:t>≠</m:t>
              </m:r>
            </m:oMath>
          </a14:m>
          <a:r>
            <a:rPr lang="en-US" sz="1800" kern="1200" dirty="0">
              <a:solidFill>
                <a:srgbClr val="FF0000"/>
              </a:solidFill>
            </a:rPr>
            <a:t> NP but</a:t>
          </a:r>
          <a:br>
            <a:rPr lang="en-US" sz="1800" kern="1200" dirty="0">
              <a:solidFill>
                <a:srgbClr val="FF0000"/>
              </a:solidFill>
            </a:rPr>
          </a:br>
          <a:r>
            <a:rPr lang="en-US" sz="1800" kern="1200" dirty="0">
              <a:solidFill>
                <a:srgbClr val="00B050"/>
              </a:solidFill>
            </a:rPr>
            <a:t>NP is easy-on-average</a:t>
          </a:r>
          <a:endParaRPr lang="he-IL" sz="1800" kern="1200" dirty="0">
            <a:solidFill>
              <a:srgbClr val="00B050"/>
            </a:solidFill>
          </a:endParaRPr>
        </a:p>
      </dsp:txBody>
      <dsp:txXfrm>
        <a:off x="3050853" y="3681215"/>
        <a:ext cx="2523555" cy="2654784"/>
      </dsp:txXfrm>
    </dsp:sp>
    <dsp:sp modelId="{F04C6E81-E289-413E-B02B-2FB497980AA1}">
      <dsp:nvSpPr>
        <dsp:cNvPr id="0" name=""/>
        <dsp:cNvSpPr/>
      </dsp:nvSpPr>
      <dsp:spPr>
        <a:xfrm>
          <a:off x="4484250" y="2531865"/>
          <a:ext cx="486604" cy="486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14C7A-E2AC-4CCA-AC76-933E2DA479AD}">
      <dsp:nvSpPr>
        <dsp:cNvPr id="0" name=""/>
        <dsp:cNvSpPr/>
      </dsp:nvSpPr>
      <dsp:spPr>
        <a:xfrm>
          <a:off x="4728169" y="2775167"/>
          <a:ext cx="2825835" cy="356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7842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Pessiland</a:t>
          </a:r>
          <a:r>
            <a:rPr lang="en-US" sz="1800" b="1" kern="1200" dirty="0"/>
            <a:t>:</a:t>
          </a:r>
          <a:br>
            <a:rPr lang="en-US" sz="1800" b="1" kern="1200" dirty="0"/>
          </a:br>
          <a:r>
            <a:rPr lang="en-US" sz="1800" kern="1200" dirty="0">
              <a:solidFill>
                <a:srgbClr val="FF0000"/>
              </a:solidFill>
            </a:rPr>
            <a:t>NP is hard-on-average but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∄</m:t>
              </m:r>
            </m:oMath>
          </a14:m>
          <a:r>
            <a:rPr lang="en-US" sz="1800" kern="1200" dirty="0">
              <a:solidFill>
                <a:srgbClr val="00B050"/>
              </a:solidFill>
            </a:rPr>
            <a:t> one-way functions</a:t>
          </a:r>
          <a:endParaRPr lang="he-IL" sz="1800" kern="1200" dirty="0">
            <a:solidFill>
              <a:srgbClr val="00B050"/>
            </a:solidFill>
          </a:endParaRPr>
        </a:p>
      </dsp:txBody>
      <dsp:txXfrm>
        <a:off x="4728169" y="2775167"/>
        <a:ext cx="2825835" cy="3560832"/>
      </dsp:txXfrm>
    </dsp:sp>
    <dsp:sp modelId="{B146F88E-6C7D-42D0-B206-E4295D0ADEBF}">
      <dsp:nvSpPr>
        <dsp:cNvPr id="0" name=""/>
        <dsp:cNvSpPr/>
      </dsp:nvSpPr>
      <dsp:spPr>
        <a:xfrm>
          <a:off x="6369844" y="1776614"/>
          <a:ext cx="628531" cy="6285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370701-4C3B-44B5-91AC-4B45A39B3B4A}">
      <dsp:nvSpPr>
        <dsp:cNvPr id="0" name=""/>
        <dsp:cNvSpPr/>
      </dsp:nvSpPr>
      <dsp:spPr>
        <a:xfrm>
          <a:off x="6691186" y="2090879"/>
          <a:ext cx="2759333" cy="424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046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Minicrypt</a:t>
          </a:r>
          <a:r>
            <a:rPr lang="en-US" sz="1800" b="1" kern="1200" dirty="0"/>
            <a:t>:</a:t>
          </a:r>
          <a:br>
            <a:rPr lang="en-US" sz="1800" b="1" kern="1200" dirty="0"/>
          </a:br>
          <a14:m xmlns:a14="http://schemas.microsoft.com/office/drawing/2010/main">
            <m:oMath xmlns:m="http://schemas.openxmlformats.org/officeDocument/2006/math">
              <m:r>
                <a:rPr lang="en-US" sz="1800" i="1" kern="120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∃</m:t>
              </m:r>
            </m:oMath>
          </a14:m>
          <a:r>
            <a:rPr lang="en-US" sz="1800" kern="1200" dirty="0">
              <a:solidFill>
                <a:srgbClr val="FF0000"/>
              </a:solidFill>
            </a:rPr>
            <a:t> one-way functions but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∄</m:t>
              </m:r>
            </m:oMath>
          </a14:m>
          <a:r>
            <a:rPr lang="en-US" sz="1800" kern="1200" dirty="0">
              <a:solidFill>
                <a:srgbClr val="00B050"/>
              </a:solidFill>
            </a:rPr>
            <a:t> public-key crypto</a:t>
          </a:r>
          <a:endParaRPr lang="he-IL" sz="1800" kern="1200" dirty="0">
            <a:solidFill>
              <a:srgbClr val="00B050"/>
            </a:solidFill>
          </a:endParaRPr>
        </a:p>
      </dsp:txBody>
      <dsp:txXfrm>
        <a:off x="6691186" y="2090879"/>
        <a:ext cx="2759333" cy="4245120"/>
      </dsp:txXfrm>
    </dsp:sp>
    <dsp:sp modelId="{61D6A08F-470D-41E5-81E1-B28B5879E2D6}">
      <dsp:nvSpPr>
        <dsp:cNvPr id="0" name=""/>
        <dsp:cNvSpPr/>
      </dsp:nvSpPr>
      <dsp:spPr>
        <a:xfrm>
          <a:off x="8311194" y="1272268"/>
          <a:ext cx="800870" cy="8008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79913-25BE-4445-B0D3-4A5A418D5E51}">
      <dsp:nvSpPr>
        <dsp:cNvPr id="0" name=""/>
        <dsp:cNvSpPr/>
      </dsp:nvSpPr>
      <dsp:spPr>
        <a:xfrm>
          <a:off x="8705162" y="1672703"/>
          <a:ext cx="3106120" cy="4663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4365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Cryptomania</a:t>
          </a:r>
          <a:r>
            <a:rPr lang="en-US" sz="1800" b="1" kern="1200" dirty="0"/>
            <a:t>:</a:t>
          </a:r>
          <a:br>
            <a:rPr lang="en-US" sz="1800" b="1" kern="1200" dirty="0"/>
          </a:br>
          <a14:m xmlns:a14="http://schemas.microsoft.com/office/drawing/2010/main">
            <m:oMath xmlns:m="http://schemas.openxmlformats.org/officeDocument/2006/math">
              <m:r>
                <a:rPr lang="en-US" sz="1800" i="1" kern="120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∃</m:t>
              </m:r>
            </m:oMath>
          </a14:m>
          <a:r>
            <a:rPr lang="en-US" sz="1800" kern="1200" dirty="0">
              <a:solidFill>
                <a:srgbClr val="FF0000"/>
              </a:solidFill>
            </a:rPr>
            <a:t> public-key cryptography</a:t>
          </a:r>
          <a:endParaRPr lang="he-IL" sz="1800" kern="1200" dirty="0"/>
        </a:p>
      </dsp:txBody>
      <dsp:txXfrm>
        <a:off x="8705162" y="1672703"/>
        <a:ext cx="3106120" cy="4663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D2C5A-22B2-4AF5-BFCD-969FC56AD69E}">
      <dsp:nvSpPr>
        <dsp:cNvPr id="0" name=""/>
        <dsp:cNvSpPr/>
      </dsp:nvSpPr>
      <dsp:spPr>
        <a:xfrm>
          <a:off x="601549" y="0"/>
          <a:ext cx="10137600" cy="6336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E969F-A1EF-489E-9234-BF65B3CC2D25}">
      <dsp:nvSpPr>
        <dsp:cNvPr id="0" name=""/>
        <dsp:cNvSpPr/>
      </dsp:nvSpPr>
      <dsp:spPr>
        <a:xfrm>
          <a:off x="1600103" y="4711449"/>
          <a:ext cx="233164" cy="233164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AB708-9FB7-4AF4-B24D-52006146D541}">
      <dsp:nvSpPr>
        <dsp:cNvPr id="0" name=""/>
        <dsp:cNvSpPr/>
      </dsp:nvSpPr>
      <dsp:spPr>
        <a:xfrm>
          <a:off x="1702994" y="4828032"/>
          <a:ext cx="1533099" cy="1507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549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Algorithmica</a:t>
          </a:r>
          <a:r>
            <a:rPr lang="en-US" sz="1800" b="1" kern="1200" dirty="0"/>
            <a:t>:</a:t>
          </a:r>
          <a:br>
            <a:rPr lang="en-US" sz="1800" b="1" kern="1200" dirty="0"/>
          </a:br>
          <a:r>
            <a:rPr lang="en-US" sz="1800" kern="1200" dirty="0">
              <a:solidFill>
                <a:srgbClr val="00B050"/>
              </a:solidFill>
            </a:rPr>
            <a:t>P = NP</a:t>
          </a:r>
          <a:endParaRPr lang="he-IL" sz="1800" kern="1200" dirty="0">
            <a:solidFill>
              <a:srgbClr val="00B050"/>
            </a:solidFill>
          </a:endParaRPr>
        </a:p>
      </dsp:txBody>
      <dsp:txXfrm>
        <a:off x="1702994" y="4828032"/>
        <a:ext cx="1533099" cy="1507968"/>
      </dsp:txXfrm>
    </dsp:sp>
    <dsp:sp modelId="{4A84C054-FFAE-4543-8869-097E43D12477}">
      <dsp:nvSpPr>
        <dsp:cNvPr id="0" name=""/>
        <dsp:cNvSpPr/>
      </dsp:nvSpPr>
      <dsp:spPr>
        <a:xfrm>
          <a:off x="2862234" y="3498739"/>
          <a:ext cx="364953" cy="364953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C3FDF-6E28-47AB-B751-9FAC0290ECB0}">
      <dsp:nvSpPr>
        <dsp:cNvPr id="0" name=""/>
        <dsp:cNvSpPr/>
      </dsp:nvSpPr>
      <dsp:spPr>
        <a:xfrm>
          <a:off x="3050853" y="3681215"/>
          <a:ext cx="2523555" cy="2654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381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Heuristica</a:t>
          </a:r>
          <a:r>
            <a:rPr lang="en-US" sz="1800" b="1" kern="1200" dirty="0"/>
            <a:t>:</a:t>
          </a:r>
          <a:br>
            <a:rPr lang="en-US" sz="1800" b="1" kern="1200" dirty="0"/>
          </a:br>
          <a:r>
            <a:rPr lang="en-US" sz="1800" kern="1200" dirty="0">
              <a:solidFill>
                <a:srgbClr val="FF0000"/>
              </a:solidFill>
            </a:rPr>
            <a:t>P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>
                  <a:solidFill>
                    <a:srgbClr val="FF0000"/>
                  </a:solidFill>
                  <a:latin typeface="Cambria Math" panose="02040503050406030204" pitchFamily="18" charset="0"/>
                </a:rPr>
                <m:t>≠</m:t>
              </m:r>
            </m:oMath>
          </a14:m>
          <a:r>
            <a:rPr lang="en-US" sz="1800" kern="1200" dirty="0">
              <a:solidFill>
                <a:srgbClr val="FF0000"/>
              </a:solidFill>
            </a:rPr>
            <a:t> NP but</a:t>
          </a:r>
          <a:br>
            <a:rPr lang="en-US" sz="1800" kern="1200" dirty="0">
              <a:solidFill>
                <a:srgbClr val="FF0000"/>
              </a:solidFill>
            </a:rPr>
          </a:br>
          <a:r>
            <a:rPr lang="en-US" sz="1800" kern="1200" dirty="0">
              <a:solidFill>
                <a:srgbClr val="00B050"/>
              </a:solidFill>
            </a:rPr>
            <a:t>NP is easy-on-average</a:t>
          </a:r>
          <a:endParaRPr lang="he-IL" sz="1800" kern="1200" dirty="0">
            <a:solidFill>
              <a:srgbClr val="00B050"/>
            </a:solidFill>
          </a:endParaRPr>
        </a:p>
      </dsp:txBody>
      <dsp:txXfrm>
        <a:off x="3050853" y="3681215"/>
        <a:ext cx="2523555" cy="2654784"/>
      </dsp:txXfrm>
    </dsp:sp>
    <dsp:sp modelId="{F04C6E81-E289-413E-B02B-2FB497980AA1}">
      <dsp:nvSpPr>
        <dsp:cNvPr id="0" name=""/>
        <dsp:cNvSpPr/>
      </dsp:nvSpPr>
      <dsp:spPr>
        <a:xfrm>
          <a:off x="4484250" y="2531865"/>
          <a:ext cx="486604" cy="486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14C7A-E2AC-4CCA-AC76-933E2DA479AD}">
      <dsp:nvSpPr>
        <dsp:cNvPr id="0" name=""/>
        <dsp:cNvSpPr/>
      </dsp:nvSpPr>
      <dsp:spPr>
        <a:xfrm>
          <a:off x="4728169" y="2775167"/>
          <a:ext cx="2825835" cy="356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7842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Pessiland</a:t>
          </a:r>
          <a:r>
            <a:rPr lang="en-US" sz="1800" b="1" kern="1200" dirty="0"/>
            <a:t>:</a:t>
          </a:r>
          <a:br>
            <a:rPr lang="en-US" sz="1800" b="1" kern="1200" dirty="0"/>
          </a:br>
          <a:r>
            <a:rPr lang="en-US" sz="1800" kern="1200" dirty="0">
              <a:solidFill>
                <a:srgbClr val="FF0000"/>
              </a:solidFill>
            </a:rPr>
            <a:t>NP is hard-on-average but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∄</m:t>
              </m:r>
            </m:oMath>
          </a14:m>
          <a:r>
            <a:rPr lang="en-US" sz="1800" kern="1200" dirty="0">
              <a:solidFill>
                <a:srgbClr val="00B050"/>
              </a:solidFill>
            </a:rPr>
            <a:t> one-way functions</a:t>
          </a:r>
          <a:endParaRPr lang="he-IL" sz="1800" kern="1200" dirty="0">
            <a:solidFill>
              <a:srgbClr val="00B050"/>
            </a:solidFill>
          </a:endParaRPr>
        </a:p>
      </dsp:txBody>
      <dsp:txXfrm>
        <a:off x="4728169" y="2775167"/>
        <a:ext cx="2825835" cy="3560832"/>
      </dsp:txXfrm>
    </dsp:sp>
    <dsp:sp modelId="{B146F88E-6C7D-42D0-B206-E4295D0ADEBF}">
      <dsp:nvSpPr>
        <dsp:cNvPr id="0" name=""/>
        <dsp:cNvSpPr/>
      </dsp:nvSpPr>
      <dsp:spPr>
        <a:xfrm>
          <a:off x="6369844" y="1776614"/>
          <a:ext cx="628531" cy="628531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370701-4C3B-44B5-91AC-4B45A39B3B4A}">
      <dsp:nvSpPr>
        <dsp:cNvPr id="0" name=""/>
        <dsp:cNvSpPr/>
      </dsp:nvSpPr>
      <dsp:spPr>
        <a:xfrm>
          <a:off x="6691186" y="2090879"/>
          <a:ext cx="2759333" cy="424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046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Minicrypt</a:t>
          </a:r>
          <a:r>
            <a:rPr lang="en-US" sz="1800" b="1" kern="1200" dirty="0"/>
            <a:t>:</a:t>
          </a:r>
          <a:br>
            <a:rPr lang="en-US" sz="1800" b="1" kern="1200" dirty="0"/>
          </a:br>
          <a14:m xmlns:a14="http://schemas.microsoft.com/office/drawing/2010/main">
            <m:oMath xmlns:m="http://schemas.openxmlformats.org/officeDocument/2006/math">
              <m:r>
                <a:rPr lang="en-US" sz="1800" i="1" kern="120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∃</m:t>
              </m:r>
            </m:oMath>
          </a14:m>
          <a:r>
            <a:rPr lang="en-US" sz="1800" kern="1200" dirty="0">
              <a:solidFill>
                <a:srgbClr val="FF0000"/>
              </a:solidFill>
            </a:rPr>
            <a:t> one-way functions but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∄</m:t>
              </m:r>
            </m:oMath>
          </a14:m>
          <a:r>
            <a:rPr lang="en-US" sz="1800" kern="1200" dirty="0">
              <a:solidFill>
                <a:srgbClr val="00B050"/>
              </a:solidFill>
            </a:rPr>
            <a:t> public-key crypto</a:t>
          </a:r>
          <a:endParaRPr lang="he-IL" sz="1800" kern="1200" dirty="0">
            <a:solidFill>
              <a:srgbClr val="00B050"/>
            </a:solidFill>
          </a:endParaRPr>
        </a:p>
      </dsp:txBody>
      <dsp:txXfrm>
        <a:off x="6691186" y="2090879"/>
        <a:ext cx="2759333" cy="4245120"/>
      </dsp:txXfrm>
    </dsp:sp>
    <dsp:sp modelId="{61D6A08F-470D-41E5-81E1-B28B5879E2D6}">
      <dsp:nvSpPr>
        <dsp:cNvPr id="0" name=""/>
        <dsp:cNvSpPr/>
      </dsp:nvSpPr>
      <dsp:spPr>
        <a:xfrm>
          <a:off x="8311194" y="1272268"/>
          <a:ext cx="800870" cy="800870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79913-25BE-4445-B0D3-4A5A418D5E51}">
      <dsp:nvSpPr>
        <dsp:cNvPr id="0" name=""/>
        <dsp:cNvSpPr/>
      </dsp:nvSpPr>
      <dsp:spPr>
        <a:xfrm>
          <a:off x="8705162" y="1672703"/>
          <a:ext cx="3106120" cy="4663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4365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Cryptomania</a:t>
          </a:r>
          <a:r>
            <a:rPr lang="en-US" sz="1800" b="1" kern="1200" dirty="0"/>
            <a:t>:</a:t>
          </a:r>
          <a:br>
            <a:rPr lang="en-US" sz="1800" b="1" kern="1200" dirty="0"/>
          </a:br>
          <a14:m xmlns:a14="http://schemas.microsoft.com/office/drawing/2010/main">
            <m:oMath xmlns:m="http://schemas.openxmlformats.org/officeDocument/2006/math">
              <m:r>
                <a:rPr lang="en-US" sz="1800" i="1" kern="120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∃</m:t>
              </m:r>
            </m:oMath>
          </a14:m>
          <a:r>
            <a:rPr lang="en-US" sz="1800" kern="1200" dirty="0">
              <a:solidFill>
                <a:srgbClr val="FF0000"/>
              </a:solidFill>
            </a:rPr>
            <a:t> public-key cryptography</a:t>
          </a:r>
          <a:endParaRPr lang="he-IL" sz="1800" kern="1200" dirty="0"/>
        </a:p>
      </dsp:txBody>
      <dsp:txXfrm>
        <a:off x="8705162" y="1672703"/>
        <a:ext cx="3106120" cy="46632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D2C5A-22B2-4AF5-BFCD-969FC56AD69E}">
      <dsp:nvSpPr>
        <dsp:cNvPr id="0" name=""/>
        <dsp:cNvSpPr/>
      </dsp:nvSpPr>
      <dsp:spPr>
        <a:xfrm>
          <a:off x="601549" y="0"/>
          <a:ext cx="10137600" cy="6336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E969F-A1EF-489E-9234-BF65B3CC2D25}">
      <dsp:nvSpPr>
        <dsp:cNvPr id="0" name=""/>
        <dsp:cNvSpPr/>
      </dsp:nvSpPr>
      <dsp:spPr>
        <a:xfrm>
          <a:off x="1600103" y="4711449"/>
          <a:ext cx="233164" cy="233164"/>
        </a:xfrm>
        <a:prstGeom prst="ellipse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AB708-9FB7-4AF4-B24D-52006146D541}">
      <dsp:nvSpPr>
        <dsp:cNvPr id="0" name=""/>
        <dsp:cNvSpPr/>
      </dsp:nvSpPr>
      <dsp:spPr>
        <a:xfrm>
          <a:off x="1702994" y="4828032"/>
          <a:ext cx="1533099" cy="1507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549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Algorithmica</a:t>
          </a:r>
          <a:r>
            <a:rPr lang="en-US" sz="1800" b="1" kern="1200" dirty="0"/>
            <a:t>:</a:t>
          </a:r>
          <a:br>
            <a:rPr lang="en-US" sz="1800" b="1" kern="1200" dirty="0"/>
          </a:br>
          <a:r>
            <a:rPr lang="en-US" sz="1800" kern="1200" dirty="0">
              <a:solidFill>
                <a:srgbClr val="00B050"/>
              </a:solidFill>
            </a:rPr>
            <a:t>P = NP</a:t>
          </a:r>
          <a:endParaRPr lang="he-IL" sz="1800" kern="1200" dirty="0">
            <a:solidFill>
              <a:srgbClr val="00B050"/>
            </a:solidFill>
          </a:endParaRPr>
        </a:p>
      </dsp:txBody>
      <dsp:txXfrm>
        <a:off x="1702994" y="4828032"/>
        <a:ext cx="1533099" cy="1507968"/>
      </dsp:txXfrm>
    </dsp:sp>
    <dsp:sp modelId="{4A84C054-FFAE-4543-8869-097E43D12477}">
      <dsp:nvSpPr>
        <dsp:cNvPr id="0" name=""/>
        <dsp:cNvSpPr/>
      </dsp:nvSpPr>
      <dsp:spPr>
        <a:xfrm>
          <a:off x="2862234" y="3498739"/>
          <a:ext cx="364953" cy="364953"/>
        </a:xfrm>
        <a:prstGeom prst="ellipse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C3FDF-6E28-47AB-B751-9FAC0290ECB0}">
      <dsp:nvSpPr>
        <dsp:cNvPr id="0" name=""/>
        <dsp:cNvSpPr/>
      </dsp:nvSpPr>
      <dsp:spPr>
        <a:xfrm>
          <a:off x="3050853" y="3681215"/>
          <a:ext cx="2523555" cy="2654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381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Heuristica</a:t>
          </a:r>
          <a:r>
            <a:rPr lang="en-US" sz="1800" b="1" kern="1200" dirty="0"/>
            <a:t>:</a:t>
          </a:r>
          <a:br>
            <a:rPr lang="en-US" sz="1800" b="1" kern="1200" dirty="0"/>
          </a:br>
          <a:r>
            <a:rPr lang="en-US" sz="1800" kern="1200" dirty="0">
              <a:solidFill>
                <a:srgbClr val="FF0000"/>
              </a:solidFill>
            </a:rPr>
            <a:t>P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>
                  <a:solidFill>
                    <a:srgbClr val="FF0000"/>
                  </a:solidFill>
                  <a:latin typeface="Cambria Math" panose="02040503050406030204" pitchFamily="18" charset="0"/>
                </a:rPr>
                <m:t>≠</m:t>
              </m:r>
            </m:oMath>
          </a14:m>
          <a:r>
            <a:rPr lang="en-US" sz="1800" kern="1200" dirty="0">
              <a:solidFill>
                <a:srgbClr val="FF0000"/>
              </a:solidFill>
            </a:rPr>
            <a:t> NP but</a:t>
          </a:r>
          <a:br>
            <a:rPr lang="en-US" sz="1800" kern="1200" dirty="0">
              <a:solidFill>
                <a:srgbClr val="FF0000"/>
              </a:solidFill>
            </a:rPr>
          </a:br>
          <a:r>
            <a:rPr lang="en-US" sz="1800" kern="1200" dirty="0">
              <a:solidFill>
                <a:srgbClr val="00B050"/>
              </a:solidFill>
            </a:rPr>
            <a:t>NP is easy-on-average</a:t>
          </a:r>
          <a:endParaRPr lang="he-IL" sz="1800" kern="1200" dirty="0">
            <a:solidFill>
              <a:srgbClr val="00B050"/>
            </a:solidFill>
          </a:endParaRPr>
        </a:p>
      </dsp:txBody>
      <dsp:txXfrm>
        <a:off x="3050853" y="3681215"/>
        <a:ext cx="2523555" cy="2654784"/>
      </dsp:txXfrm>
    </dsp:sp>
    <dsp:sp modelId="{F04C6E81-E289-413E-B02B-2FB497980AA1}">
      <dsp:nvSpPr>
        <dsp:cNvPr id="0" name=""/>
        <dsp:cNvSpPr/>
      </dsp:nvSpPr>
      <dsp:spPr>
        <a:xfrm>
          <a:off x="4484250" y="2531865"/>
          <a:ext cx="486604" cy="486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14C7A-E2AC-4CCA-AC76-933E2DA479AD}">
      <dsp:nvSpPr>
        <dsp:cNvPr id="0" name=""/>
        <dsp:cNvSpPr/>
      </dsp:nvSpPr>
      <dsp:spPr>
        <a:xfrm>
          <a:off x="4728169" y="2775167"/>
          <a:ext cx="2825835" cy="356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7842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Pessiland</a:t>
          </a:r>
          <a:r>
            <a:rPr lang="en-US" sz="1800" b="1" kern="1200" dirty="0"/>
            <a:t>:</a:t>
          </a:r>
          <a:br>
            <a:rPr lang="en-US" sz="1800" b="1" kern="1200" dirty="0"/>
          </a:br>
          <a:r>
            <a:rPr lang="en-US" sz="1800" kern="1200" dirty="0">
              <a:solidFill>
                <a:srgbClr val="FF0000"/>
              </a:solidFill>
            </a:rPr>
            <a:t>NP is hard-on-average but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∄</m:t>
              </m:r>
            </m:oMath>
          </a14:m>
          <a:r>
            <a:rPr lang="en-US" sz="1800" kern="1200" dirty="0">
              <a:solidFill>
                <a:srgbClr val="00B050"/>
              </a:solidFill>
            </a:rPr>
            <a:t> one-way functions</a:t>
          </a:r>
          <a:endParaRPr lang="he-IL" sz="1800" kern="1200" dirty="0">
            <a:solidFill>
              <a:srgbClr val="00B050"/>
            </a:solidFill>
          </a:endParaRPr>
        </a:p>
      </dsp:txBody>
      <dsp:txXfrm>
        <a:off x="4728169" y="2775167"/>
        <a:ext cx="2825835" cy="3560832"/>
      </dsp:txXfrm>
    </dsp:sp>
    <dsp:sp modelId="{B146F88E-6C7D-42D0-B206-E4295D0ADEBF}">
      <dsp:nvSpPr>
        <dsp:cNvPr id="0" name=""/>
        <dsp:cNvSpPr/>
      </dsp:nvSpPr>
      <dsp:spPr>
        <a:xfrm>
          <a:off x="6369844" y="1776614"/>
          <a:ext cx="628531" cy="628531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370701-4C3B-44B5-91AC-4B45A39B3B4A}">
      <dsp:nvSpPr>
        <dsp:cNvPr id="0" name=""/>
        <dsp:cNvSpPr/>
      </dsp:nvSpPr>
      <dsp:spPr>
        <a:xfrm>
          <a:off x="6691186" y="2090879"/>
          <a:ext cx="2759333" cy="424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046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Minicrypt</a:t>
          </a:r>
          <a:r>
            <a:rPr lang="en-US" sz="1800" b="1" kern="1200" dirty="0"/>
            <a:t>:</a:t>
          </a:r>
          <a:br>
            <a:rPr lang="en-US" sz="1800" b="1" kern="1200" dirty="0"/>
          </a:br>
          <a14:m xmlns:a14="http://schemas.microsoft.com/office/drawing/2010/main">
            <m:oMath xmlns:m="http://schemas.openxmlformats.org/officeDocument/2006/math">
              <m:r>
                <a:rPr lang="en-US" sz="1800" i="1" kern="120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∃</m:t>
              </m:r>
            </m:oMath>
          </a14:m>
          <a:r>
            <a:rPr lang="en-US" sz="1800" kern="1200" dirty="0">
              <a:solidFill>
                <a:srgbClr val="FF0000"/>
              </a:solidFill>
            </a:rPr>
            <a:t> one-way functions but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∄</m:t>
              </m:r>
            </m:oMath>
          </a14:m>
          <a:r>
            <a:rPr lang="en-US" sz="1800" kern="1200" dirty="0">
              <a:solidFill>
                <a:srgbClr val="00B050"/>
              </a:solidFill>
            </a:rPr>
            <a:t> public-key crypto</a:t>
          </a:r>
          <a:endParaRPr lang="he-IL" sz="1800" kern="1200" dirty="0">
            <a:solidFill>
              <a:srgbClr val="00B050"/>
            </a:solidFill>
          </a:endParaRPr>
        </a:p>
      </dsp:txBody>
      <dsp:txXfrm>
        <a:off x="6691186" y="2090879"/>
        <a:ext cx="2759333" cy="4245120"/>
      </dsp:txXfrm>
    </dsp:sp>
    <dsp:sp modelId="{61D6A08F-470D-41E5-81E1-B28B5879E2D6}">
      <dsp:nvSpPr>
        <dsp:cNvPr id="0" name=""/>
        <dsp:cNvSpPr/>
      </dsp:nvSpPr>
      <dsp:spPr>
        <a:xfrm>
          <a:off x="8311194" y="1272268"/>
          <a:ext cx="800870" cy="800870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79913-25BE-4445-B0D3-4A5A418D5E51}">
      <dsp:nvSpPr>
        <dsp:cNvPr id="0" name=""/>
        <dsp:cNvSpPr/>
      </dsp:nvSpPr>
      <dsp:spPr>
        <a:xfrm>
          <a:off x="8705162" y="1672703"/>
          <a:ext cx="3106120" cy="4663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4365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Cryptomania</a:t>
          </a:r>
          <a:r>
            <a:rPr lang="en-US" sz="1800" b="1" kern="1200" dirty="0"/>
            <a:t>:</a:t>
          </a:r>
          <a:br>
            <a:rPr lang="en-US" sz="1800" b="1" kern="1200" dirty="0"/>
          </a:br>
          <a14:m xmlns:a14="http://schemas.microsoft.com/office/drawing/2010/main">
            <m:oMath xmlns:m="http://schemas.openxmlformats.org/officeDocument/2006/math">
              <m:r>
                <a:rPr lang="en-US" sz="1800" i="1" kern="120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∃</m:t>
              </m:r>
            </m:oMath>
          </a14:m>
          <a:r>
            <a:rPr lang="en-US" sz="1800" kern="1200" dirty="0">
              <a:solidFill>
                <a:srgbClr val="FF0000"/>
              </a:solidFill>
            </a:rPr>
            <a:t> public-key cryptography</a:t>
          </a:r>
          <a:endParaRPr lang="he-IL" sz="1800" kern="1200" dirty="0"/>
        </a:p>
      </dsp:txBody>
      <dsp:txXfrm>
        <a:off x="8705162" y="1672703"/>
        <a:ext cx="3106120" cy="46632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899244-0724-4560-AE47-3D5E56805261}">
      <dsp:nvSpPr>
        <dsp:cNvPr id="0" name=""/>
        <dsp:cNvSpPr/>
      </dsp:nvSpPr>
      <dsp:spPr>
        <a:xfrm>
          <a:off x="0" y="0"/>
          <a:ext cx="10515600" cy="13255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TFNP* hardness can be based on</a:t>
          </a:r>
          <a:br>
            <a:rPr lang="en-US" sz="3500" kern="1200" dirty="0"/>
          </a:br>
          <a:r>
            <a:rPr lang="en-US" sz="3500" kern="1200" dirty="0"/>
            <a:t>any </a:t>
          </a:r>
          <a:r>
            <a:rPr lang="en-US" sz="3500" kern="1200" dirty="0">
              <a:solidFill>
                <a:srgbClr val="FF0000"/>
              </a:solidFill>
            </a:rPr>
            <a:t>hard-on-average</a:t>
          </a:r>
          <a:r>
            <a:rPr lang="en-US" sz="3500" kern="1200" dirty="0"/>
            <a:t> language in NP</a:t>
          </a:r>
          <a:endParaRPr lang="he-IL" sz="3500" i="1" kern="1200" dirty="0"/>
        </a:p>
      </dsp:txBody>
      <dsp:txXfrm>
        <a:off x="38824" y="38824"/>
        <a:ext cx="10437952" cy="12479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D2C5A-22B2-4AF5-BFCD-969FC56AD69E}">
      <dsp:nvSpPr>
        <dsp:cNvPr id="0" name=""/>
        <dsp:cNvSpPr/>
      </dsp:nvSpPr>
      <dsp:spPr>
        <a:xfrm>
          <a:off x="601549" y="0"/>
          <a:ext cx="10137600" cy="6336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E969F-A1EF-489E-9234-BF65B3CC2D25}">
      <dsp:nvSpPr>
        <dsp:cNvPr id="0" name=""/>
        <dsp:cNvSpPr/>
      </dsp:nvSpPr>
      <dsp:spPr>
        <a:xfrm>
          <a:off x="1600103" y="4711449"/>
          <a:ext cx="233164" cy="233164"/>
        </a:xfrm>
        <a:prstGeom prst="ellipse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AB708-9FB7-4AF4-B24D-52006146D541}">
      <dsp:nvSpPr>
        <dsp:cNvPr id="0" name=""/>
        <dsp:cNvSpPr/>
      </dsp:nvSpPr>
      <dsp:spPr>
        <a:xfrm>
          <a:off x="1702994" y="4828032"/>
          <a:ext cx="1533099" cy="1507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549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Algorithmica</a:t>
          </a:r>
          <a:r>
            <a:rPr lang="en-US" sz="1800" b="1" kern="1200" dirty="0"/>
            <a:t>:</a:t>
          </a:r>
          <a:br>
            <a:rPr lang="en-US" sz="1800" b="1" kern="1200" dirty="0"/>
          </a:br>
          <a:r>
            <a:rPr lang="en-US" sz="1800" kern="1200" dirty="0">
              <a:solidFill>
                <a:srgbClr val="00B050"/>
              </a:solidFill>
            </a:rPr>
            <a:t>P = NP</a:t>
          </a:r>
          <a:endParaRPr lang="he-IL" sz="1800" kern="1200" dirty="0">
            <a:solidFill>
              <a:srgbClr val="00B050"/>
            </a:solidFill>
          </a:endParaRPr>
        </a:p>
      </dsp:txBody>
      <dsp:txXfrm>
        <a:off x="1702994" y="4828032"/>
        <a:ext cx="1533099" cy="1507968"/>
      </dsp:txXfrm>
    </dsp:sp>
    <dsp:sp modelId="{4A84C054-FFAE-4543-8869-097E43D12477}">
      <dsp:nvSpPr>
        <dsp:cNvPr id="0" name=""/>
        <dsp:cNvSpPr/>
      </dsp:nvSpPr>
      <dsp:spPr>
        <a:xfrm>
          <a:off x="2862234" y="3498739"/>
          <a:ext cx="364953" cy="364953"/>
        </a:xfrm>
        <a:prstGeom prst="ellipse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C3FDF-6E28-47AB-B751-9FAC0290ECB0}">
      <dsp:nvSpPr>
        <dsp:cNvPr id="0" name=""/>
        <dsp:cNvSpPr/>
      </dsp:nvSpPr>
      <dsp:spPr>
        <a:xfrm>
          <a:off x="3050853" y="3681215"/>
          <a:ext cx="2523555" cy="2654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381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Heuristica</a:t>
          </a:r>
          <a:r>
            <a:rPr lang="en-US" sz="1800" b="1" kern="1200" dirty="0"/>
            <a:t>:</a:t>
          </a:r>
          <a:br>
            <a:rPr lang="en-US" sz="1800" b="1" kern="1200" dirty="0"/>
          </a:br>
          <a:r>
            <a:rPr lang="en-US" sz="1800" kern="1200" dirty="0">
              <a:solidFill>
                <a:srgbClr val="FF0000"/>
              </a:solidFill>
            </a:rPr>
            <a:t>P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>
                  <a:solidFill>
                    <a:srgbClr val="FF0000"/>
                  </a:solidFill>
                  <a:latin typeface="Cambria Math" panose="02040503050406030204" pitchFamily="18" charset="0"/>
                </a:rPr>
                <m:t>≠</m:t>
              </m:r>
            </m:oMath>
          </a14:m>
          <a:r>
            <a:rPr lang="en-US" sz="1800" kern="1200" dirty="0">
              <a:solidFill>
                <a:srgbClr val="FF0000"/>
              </a:solidFill>
            </a:rPr>
            <a:t> NP but</a:t>
          </a:r>
          <a:br>
            <a:rPr lang="en-US" sz="1800" kern="1200" dirty="0">
              <a:solidFill>
                <a:srgbClr val="FF0000"/>
              </a:solidFill>
            </a:rPr>
          </a:br>
          <a:r>
            <a:rPr lang="en-US" sz="1800" kern="1200" dirty="0">
              <a:solidFill>
                <a:srgbClr val="00B050"/>
              </a:solidFill>
            </a:rPr>
            <a:t>NP is easy-on-average</a:t>
          </a:r>
          <a:endParaRPr lang="he-IL" sz="1800" kern="1200" dirty="0">
            <a:solidFill>
              <a:srgbClr val="00B050"/>
            </a:solidFill>
          </a:endParaRPr>
        </a:p>
      </dsp:txBody>
      <dsp:txXfrm>
        <a:off x="3050853" y="3681215"/>
        <a:ext cx="2523555" cy="2654784"/>
      </dsp:txXfrm>
    </dsp:sp>
    <dsp:sp modelId="{F04C6E81-E289-413E-B02B-2FB497980AA1}">
      <dsp:nvSpPr>
        <dsp:cNvPr id="0" name=""/>
        <dsp:cNvSpPr/>
      </dsp:nvSpPr>
      <dsp:spPr>
        <a:xfrm>
          <a:off x="4484250" y="2531865"/>
          <a:ext cx="486604" cy="486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14C7A-E2AC-4CCA-AC76-933E2DA479AD}">
      <dsp:nvSpPr>
        <dsp:cNvPr id="0" name=""/>
        <dsp:cNvSpPr/>
      </dsp:nvSpPr>
      <dsp:spPr>
        <a:xfrm>
          <a:off x="4728169" y="2775167"/>
          <a:ext cx="2825835" cy="356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7842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Pessiland</a:t>
          </a:r>
          <a:r>
            <a:rPr lang="en-US" sz="1800" b="1" kern="1200" dirty="0"/>
            <a:t>:</a:t>
          </a:r>
          <a:br>
            <a:rPr lang="en-US" sz="1800" b="1" kern="1200" dirty="0"/>
          </a:br>
          <a:r>
            <a:rPr lang="en-US" sz="1800" kern="1200" dirty="0">
              <a:solidFill>
                <a:srgbClr val="FF0000"/>
              </a:solidFill>
            </a:rPr>
            <a:t>NP is hard-on-average but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∄</m:t>
              </m:r>
            </m:oMath>
          </a14:m>
          <a:r>
            <a:rPr lang="en-US" sz="1800" kern="1200" dirty="0">
              <a:solidFill>
                <a:srgbClr val="00B050"/>
              </a:solidFill>
            </a:rPr>
            <a:t> one-way functions</a:t>
          </a:r>
          <a:endParaRPr lang="he-IL" sz="1800" kern="1200" dirty="0">
            <a:solidFill>
              <a:srgbClr val="00B050"/>
            </a:solidFill>
          </a:endParaRPr>
        </a:p>
      </dsp:txBody>
      <dsp:txXfrm>
        <a:off x="4728169" y="2775167"/>
        <a:ext cx="2825835" cy="3560832"/>
      </dsp:txXfrm>
    </dsp:sp>
    <dsp:sp modelId="{B146F88E-6C7D-42D0-B206-E4295D0ADEBF}">
      <dsp:nvSpPr>
        <dsp:cNvPr id="0" name=""/>
        <dsp:cNvSpPr/>
      </dsp:nvSpPr>
      <dsp:spPr>
        <a:xfrm>
          <a:off x="6369844" y="1776614"/>
          <a:ext cx="628531" cy="628531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370701-4C3B-44B5-91AC-4B45A39B3B4A}">
      <dsp:nvSpPr>
        <dsp:cNvPr id="0" name=""/>
        <dsp:cNvSpPr/>
      </dsp:nvSpPr>
      <dsp:spPr>
        <a:xfrm>
          <a:off x="6691186" y="2090879"/>
          <a:ext cx="2759333" cy="424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046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Minicrypt</a:t>
          </a:r>
          <a:r>
            <a:rPr lang="en-US" sz="1800" b="1" kern="1200" dirty="0"/>
            <a:t>:</a:t>
          </a:r>
          <a:br>
            <a:rPr lang="en-US" sz="1800" b="1" kern="1200" dirty="0"/>
          </a:br>
          <a14:m xmlns:a14="http://schemas.microsoft.com/office/drawing/2010/main">
            <m:oMath xmlns:m="http://schemas.openxmlformats.org/officeDocument/2006/math">
              <m:r>
                <a:rPr lang="en-US" sz="1800" i="1" kern="120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∃</m:t>
              </m:r>
            </m:oMath>
          </a14:m>
          <a:r>
            <a:rPr lang="en-US" sz="1800" kern="1200" dirty="0">
              <a:solidFill>
                <a:srgbClr val="FF0000"/>
              </a:solidFill>
            </a:rPr>
            <a:t> one-way functions but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∄</m:t>
              </m:r>
            </m:oMath>
          </a14:m>
          <a:r>
            <a:rPr lang="en-US" sz="1800" kern="1200" dirty="0">
              <a:solidFill>
                <a:srgbClr val="00B050"/>
              </a:solidFill>
            </a:rPr>
            <a:t> public-key crypto</a:t>
          </a:r>
          <a:endParaRPr lang="he-IL" sz="1800" kern="1200" dirty="0">
            <a:solidFill>
              <a:srgbClr val="00B050"/>
            </a:solidFill>
          </a:endParaRPr>
        </a:p>
      </dsp:txBody>
      <dsp:txXfrm>
        <a:off x="6691186" y="2090879"/>
        <a:ext cx="2759333" cy="4245120"/>
      </dsp:txXfrm>
    </dsp:sp>
    <dsp:sp modelId="{61D6A08F-470D-41E5-81E1-B28B5879E2D6}">
      <dsp:nvSpPr>
        <dsp:cNvPr id="0" name=""/>
        <dsp:cNvSpPr/>
      </dsp:nvSpPr>
      <dsp:spPr>
        <a:xfrm>
          <a:off x="8311194" y="1272268"/>
          <a:ext cx="800870" cy="800870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79913-25BE-4445-B0D3-4A5A418D5E51}">
      <dsp:nvSpPr>
        <dsp:cNvPr id="0" name=""/>
        <dsp:cNvSpPr/>
      </dsp:nvSpPr>
      <dsp:spPr>
        <a:xfrm>
          <a:off x="8705162" y="1672703"/>
          <a:ext cx="3106120" cy="4663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4365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Cryptomania</a:t>
          </a:r>
          <a:r>
            <a:rPr lang="en-US" sz="1800" b="1" kern="1200" dirty="0"/>
            <a:t>:</a:t>
          </a:r>
          <a:br>
            <a:rPr lang="en-US" sz="1800" b="1" kern="1200" dirty="0"/>
          </a:br>
          <a14:m xmlns:a14="http://schemas.microsoft.com/office/drawing/2010/main">
            <m:oMath xmlns:m="http://schemas.openxmlformats.org/officeDocument/2006/math">
              <m:r>
                <a:rPr lang="en-US" sz="1800" i="1" kern="120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∃</m:t>
              </m:r>
            </m:oMath>
          </a14:m>
          <a:r>
            <a:rPr lang="en-US" sz="1800" kern="1200" dirty="0">
              <a:solidFill>
                <a:srgbClr val="FF0000"/>
              </a:solidFill>
            </a:rPr>
            <a:t> public-key cryptography</a:t>
          </a:r>
          <a:endParaRPr lang="he-IL" sz="1800" kern="1200" dirty="0"/>
        </a:p>
      </dsp:txBody>
      <dsp:txXfrm>
        <a:off x="8705162" y="1672703"/>
        <a:ext cx="3106120" cy="46632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D2C5A-22B2-4AF5-BFCD-969FC56AD69E}">
      <dsp:nvSpPr>
        <dsp:cNvPr id="0" name=""/>
        <dsp:cNvSpPr/>
      </dsp:nvSpPr>
      <dsp:spPr>
        <a:xfrm>
          <a:off x="601549" y="0"/>
          <a:ext cx="10137600" cy="6336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E969F-A1EF-489E-9234-BF65B3CC2D25}">
      <dsp:nvSpPr>
        <dsp:cNvPr id="0" name=""/>
        <dsp:cNvSpPr/>
      </dsp:nvSpPr>
      <dsp:spPr>
        <a:xfrm>
          <a:off x="1600103" y="4711449"/>
          <a:ext cx="233164" cy="233164"/>
        </a:xfrm>
        <a:prstGeom prst="ellipse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AB708-9FB7-4AF4-B24D-52006146D541}">
      <dsp:nvSpPr>
        <dsp:cNvPr id="0" name=""/>
        <dsp:cNvSpPr/>
      </dsp:nvSpPr>
      <dsp:spPr>
        <a:xfrm>
          <a:off x="1702994" y="4828032"/>
          <a:ext cx="1533099" cy="1507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549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Algorithmica</a:t>
          </a:r>
          <a:r>
            <a:rPr lang="en-US" sz="1800" b="1" kern="1200" dirty="0"/>
            <a:t>:</a:t>
          </a:r>
          <a:br>
            <a:rPr lang="en-US" sz="1800" b="1" kern="1200" dirty="0"/>
          </a:br>
          <a:r>
            <a:rPr lang="en-US" sz="1800" kern="1200" dirty="0">
              <a:solidFill>
                <a:srgbClr val="00B050"/>
              </a:solidFill>
            </a:rPr>
            <a:t>P = NP</a:t>
          </a:r>
          <a:endParaRPr lang="he-IL" sz="1800" kern="1200" dirty="0">
            <a:solidFill>
              <a:srgbClr val="00B050"/>
            </a:solidFill>
          </a:endParaRPr>
        </a:p>
      </dsp:txBody>
      <dsp:txXfrm>
        <a:off x="1702994" y="4828032"/>
        <a:ext cx="1533099" cy="1507968"/>
      </dsp:txXfrm>
    </dsp:sp>
    <dsp:sp modelId="{4A84C054-FFAE-4543-8869-097E43D12477}">
      <dsp:nvSpPr>
        <dsp:cNvPr id="0" name=""/>
        <dsp:cNvSpPr/>
      </dsp:nvSpPr>
      <dsp:spPr>
        <a:xfrm>
          <a:off x="2862234" y="3498739"/>
          <a:ext cx="364953" cy="364953"/>
        </a:xfrm>
        <a:prstGeom prst="ellipse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C3FDF-6E28-47AB-B751-9FAC0290ECB0}">
      <dsp:nvSpPr>
        <dsp:cNvPr id="0" name=""/>
        <dsp:cNvSpPr/>
      </dsp:nvSpPr>
      <dsp:spPr>
        <a:xfrm>
          <a:off x="3050853" y="3681215"/>
          <a:ext cx="2523555" cy="2654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381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Heuristica</a:t>
          </a:r>
          <a:r>
            <a:rPr lang="en-US" sz="1800" b="1" kern="1200" dirty="0"/>
            <a:t>:</a:t>
          </a:r>
          <a:br>
            <a:rPr lang="en-US" sz="1800" b="1" kern="1200" dirty="0"/>
          </a:br>
          <a:r>
            <a:rPr lang="en-US" sz="1800" kern="1200" dirty="0">
              <a:solidFill>
                <a:srgbClr val="FF0000"/>
              </a:solidFill>
            </a:rPr>
            <a:t>P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>
                  <a:solidFill>
                    <a:srgbClr val="FF0000"/>
                  </a:solidFill>
                  <a:latin typeface="Cambria Math" panose="02040503050406030204" pitchFamily="18" charset="0"/>
                </a:rPr>
                <m:t>≠</m:t>
              </m:r>
            </m:oMath>
          </a14:m>
          <a:r>
            <a:rPr lang="en-US" sz="1800" kern="1200" dirty="0">
              <a:solidFill>
                <a:srgbClr val="FF0000"/>
              </a:solidFill>
            </a:rPr>
            <a:t> NP but</a:t>
          </a:r>
          <a:br>
            <a:rPr lang="en-US" sz="1800" kern="1200" dirty="0">
              <a:solidFill>
                <a:srgbClr val="FF0000"/>
              </a:solidFill>
            </a:rPr>
          </a:br>
          <a:r>
            <a:rPr lang="en-US" sz="1800" kern="1200" dirty="0">
              <a:solidFill>
                <a:srgbClr val="00B050"/>
              </a:solidFill>
            </a:rPr>
            <a:t>NP is easy-on-average</a:t>
          </a:r>
          <a:endParaRPr lang="he-IL" sz="1800" kern="1200" dirty="0">
            <a:solidFill>
              <a:srgbClr val="00B050"/>
            </a:solidFill>
          </a:endParaRPr>
        </a:p>
      </dsp:txBody>
      <dsp:txXfrm>
        <a:off x="3050853" y="3681215"/>
        <a:ext cx="2523555" cy="2654784"/>
      </dsp:txXfrm>
    </dsp:sp>
    <dsp:sp modelId="{F04C6E81-E289-413E-B02B-2FB497980AA1}">
      <dsp:nvSpPr>
        <dsp:cNvPr id="0" name=""/>
        <dsp:cNvSpPr/>
      </dsp:nvSpPr>
      <dsp:spPr>
        <a:xfrm>
          <a:off x="4484250" y="2531865"/>
          <a:ext cx="486604" cy="486604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14C7A-E2AC-4CCA-AC76-933E2DA479AD}">
      <dsp:nvSpPr>
        <dsp:cNvPr id="0" name=""/>
        <dsp:cNvSpPr/>
      </dsp:nvSpPr>
      <dsp:spPr>
        <a:xfrm>
          <a:off x="4728169" y="2775167"/>
          <a:ext cx="2825835" cy="356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7842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Pessiland</a:t>
          </a:r>
          <a:r>
            <a:rPr lang="en-US" sz="1800" b="1" kern="1200" dirty="0"/>
            <a:t>:</a:t>
          </a:r>
          <a:br>
            <a:rPr lang="en-US" sz="1800" b="1" kern="1200" dirty="0"/>
          </a:br>
          <a:r>
            <a:rPr lang="en-US" sz="1800" kern="1200" dirty="0">
              <a:solidFill>
                <a:srgbClr val="FF0000"/>
              </a:solidFill>
            </a:rPr>
            <a:t>NP is hard-on-average but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∄</m:t>
              </m:r>
            </m:oMath>
          </a14:m>
          <a:r>
            <a:rPr lang="en-US" sz="1800" kern="1200" dirty="0">
              <a:solidFill>
                <a:srgbClr val="00B050"/>
              </a:solidFill>
            </a:rPr>
            <a:t> one-way functions</a:t>
          </a:r>
          <a:endParaRPr lang="he-IL" sz="1800" kern="1200" dirty="0">
            <a:solidFill>
              <a:srgbClr val="00B050"/>
            </a:solidFill>
          </a:endParaRPr>
        </a:p>
      </dsp:txBody>
      <dsp:txXfrm>
        <a:off x="4728169" y="2775167"/>
        <a:ext cx="2825835" cy="3560832"/>
      </dsp:txXfrm>
    </dsp:sp>
    <dsp:sp modelId="{B146F88E-6C7D-42D0-B206-E4295D0ADEBF}">
      <dsp:nvSpPr>
        <dsp:cNvPr id="0" name=""/>
        <dsp:cNvSpPr/>
      </dsp:nvSpPr>
      <dsp:spPr>
        <a:xfrm>
          <a:off x="6369844" y="1776614"/>
          <a:ext cx="628531" cy="628531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370701-4C3B-44B5-91AC-4B45A39B3B4A}">
      <dsp:nvSpPr>
        <dsp:cNvPr id="0" name=""/>
        <dsp:cNvSpPr/>
      </dsp:nvSpPr>
      <dsp:spPr>
        <a:xfrm>
          <a:off x="6691186" y="2090879"/>
          <a:ext cx="2759333" cy="424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046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Minicrypt</a:t>
          </a:r>
          <a:r>
            <a:rPr lang="en-US" sz="1800" b="1" kern="1200" dirty="0"/>
            <a:t>:</a:t>
          </a:r>
          <a:br>
            <a:rPr lang="en-US" sz="1800" b="1" kern="1200" dirty="0"/>
          </a:br>
          <a14:m xmlns:a14="http://schemas.microsoft.com/office/drawing/2010/main">
            <m:oMath xmlns:m="http://schemas.openxmlformats.org/officeDocument/2006/math">
              <m:r>
                <a:rPr lang="en-US" sz="1800" i="1" kern="120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∃</m:t>
              </m:r>
            </m:oMath>
          </a14:m>
          <a:r>
            <a:rPr lang="en-US" sz="1800" kern="1200" dirty="0">
              <a:solidFill>
                <a:srgbClr val="FF0000"/>
              </a:solidFill>
            </a:rPr>
            <a:t> one-way functions but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∄</m:t>
              </m:r>
            </m:oMath>
          </a14:m>
          <a:r>
            <a:rPr lang="en-US" sz="1800" kern="1200" dirty="0">
              <a:solidFill>
                <a:srgbClr val="00B050"/>
              </a:solidFill>
            </a:rPr>
            <a:t> public-key crypto</a:t>
          </a:r>
          <a:endParaRPr lang="he-IL" sz="1800" kern="1200" dirty="0">
            <a:solidFill>
              <a:srgbClr val="00B050"/>
            </a:solidFill>
          </a:endParaRPr>
        </a:p>
      </dsp:txBody>
      <dsp:txXfrm>
        <a:off x="6691186" y="2090879"/>
        <a:ext cx="2759333" cy="4245120"/>
      </dsp:txXfrm>
    </dsp:sp>
    <dsp:sp modelId="{61D6A08F-470D-41E5-81E1-B28B5879E2D6}">
      <dsp:nvSpPr>
        <dsp:cNvPr id="0" name=""/>
        <dsp:cNvSpPr/>
      </dsp:nvSpPr>
      <dsp:spPr>
        <a:xfrm>
          <a:off x="8311194" y="1272268"/>
          <a:ext cx="800870" cy="800870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79913-25BE-4445-B0D3-4A5A418D5E51}">
      <dsp:nvSpPr>
        <dsp:cNvPr id="0" name=""/>
        <dsp:cNvSpPr/>
      </dsp:nvSpPr>
      <dsp:spPr>
        <a:xfrm>
          <a:off x="8705162" y="1672703"/>
          <a:ext cx="3106120" cy="4663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4365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Cryptomania</a:t>
          </a:r>
          <a:r>
            <a:rPr lang="en-US" sz="1800" b="1" kern="1200" dirty="0"/>
            <a:t>:</a:t>
          </a:r>
          <a:br>
            <a:rPr lang="en-US" sz="1800" b="1" kern="1200" dirty="0"/>
          </a:br>
          <a14:m xmlns:a14="http://schemas.microsoft.com/office/drawing/2010/main">
            <m:oMath xmlns:m="http://schemas.openxmlformats.org/officeDocument/2006/math">
              <m:r>
                <a:rPr lang="en-US" sz="1800" i="1" kern="120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m:t>∃</m:t>
              </m:r>
            </m:oMath>
          </a14:m>
          <a:r>
            <a:rPr lang="en-US" sz="1800" kern="1200" dirty="0">
              <a:solidFill>
                <a:srgbClr val="FF0000"/>
              </a:solidFill>
            </a:rPr>
            <a:t> public-key cryptography</a:t>
          </a:r>
          <a:endParaRPr lang="he-IL" sz="1800" kern="1200" dirty="0"/>
        </a:p>
      </dsp:txBody>
      <dsp:txXfrm>
        <a:off x="8705162" y="1672703"/>
        <a:ext cx="3106120" cy="4663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B1CEE-C7E5-46F6-8742-3AD1598FA733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81E80-8F77-4C8A-A357-BEA3395E5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36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en-US" dirty="0"/>
              <a:t>Try to prune</a:t>
            </a:r>
            <a:r>
              <a:rPr lang="en-US" baseline="0" dirty="0"/>
              <a:t> the text, be </a:t>
            </a:r>
            <a:r>
              <a:rPr lang="en-US" dirty="0"/>
              <a:t>more succinct e.g.,</a:t>
            </a:r>
          </a:p>
          <a:p>
            <a:pPr marL="0" algn="l" defTabSz="914400" rtl="0" eaLnBrk="1" latinLnBrk="0" hangingPunct="1"/>
            <a:r>
              <a:rPr lang="en-US" dirty="0"/>
              <a:t>NP: easy to verify decision problems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FNP: easy to verify</a:t>
            </a:r>
            <a:r>
              <a:rPr lang="en-US" baseline="0" dirty="0"/>
              <a:t> search </a:t>
            </a:r>
            <a:r>
              <a:rPr lang="en-US" dirty="0">
                <a:solidFill>
                  <a:srgbClr val="FF0000"/>
                </a:solidFill>
              </a:rPr>
              <a:t>problems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TFNP:</a:t>
            </a:r>
            <a:r>
              <a:rPr lang="en-US" baseline="0" dirty="0"/>
              <a:t> search problems in FNP with guaranteed solution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E08B7-91C0-4A4D-B933-AD0EB2D3F26C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915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E08B7-91C0-4A4D-B933-AD0EB2D3F26C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4325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37333-6044-42F6-AE53-E4D077BD1908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187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37333-6044-42F6-AE53-E4D077BD1908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83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37333-6044-42F6-AE53-E4D077BD1908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15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en-US" dirty="0"/>
              <a:t>Maybe decrease the font size a bit and try to make</a:t>
            </a:r>
            <a:r>
              <a:rPr lang="en-US" baseline="0" dirty="0"/>
              <a:t> the each item fit a single 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E08B7-91C0-4A4D-B933-AD0EB2D3F26C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5741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en-US" dirty="0"/>
              <a:t>This is a nice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E08B7-91C0-4A4D-B933-AD0EB2D3F26C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1523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en-US" dirty="0"/>
              <a:t>No need for case: planted clique, random</a:t>
            </a:r>
            <a:r>
              <a:rPr lang="en-US" baseline="0" dirty="0"/>
              <a:t> SAT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E08B7-91C0-4A4D-B933-AD0EB2D3F26C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6622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E08B7-91C0-4A4D-B933-AD0EB2D3F26C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6808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E08B7-91C0-4A4D-B933-AD0EB2D3F26C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1346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en-US" dirty="0"/>
              <a:t>The same as for curly D and normal D goes also for curly U and normal</a:t>
            </a:r>
            <a:r>
              <a:rPr lang="en-US" baseline="0" dirty="0"/>
              <a:t> 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E08B7-91C0-4A4D-B933-AD0EB2D3F26C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6427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en-US" dirty="0"/>
              <a:t>Typo: L’_</a:t>
            </a:r>
            <a:r>
              <a:rPr lang="en-US" dirty="0" err="1"/>
              <a:t>i</a:t>
            </a:r>
            <a:r>
              <a:rPr lang="en-US" dirty="0"/>
              <a:t> in the bullet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E08B7-91C0-4A4D-B933-AD0EB2D3F26C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14729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en-US" dirty="0"/>
              <a:t>Typos:</a:t>
            </a:r>
            <a:r>
              <a:rPr lang="en-US" baseline="0" dirty="0"/>
              <a:t> </a:t>
            </a:r>
            <a:r>
              <a:rPr lang="en-US" dirty="0"/>
              <a:t>L’_</a:t>
            </a:r>
            <a:r>
              <a:rPr lang="en-US" dirty="0" err="1"/>
              <a:t>i</a:t>
            </a:r>
            <a:r>
              <a:rPr lang="en-US" dirty="0"/>
              <a:t> in the bullet point and L’_{s_1} in the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E08B7-91C0-4A4D-B933-AD0EB2D3F26C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38359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45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5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382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3703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493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8041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22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97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9643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454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71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281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6147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16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7155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8172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59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99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982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9072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5398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260"/>
            <a:ext cx="12192000" cy="114300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80800" y="6395891"/>
            <a:ext cx="82389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B16C7A3-CB47-4959-AE49-F7535765B3A9}" type="slidenum">
              <a:rPr lang="en-US" sz="2133" smtClean="0"/>
              <a:pPr algn="ctr"/>
              <a:t>‹#›</a:t>
            </a:fld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173622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2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489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576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43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8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027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274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457200" rtl="1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28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0.png"/><Relationship Id="rId7" Type="http://schemas.openxmlformats.org/officeDocument/2006/relationships/image" Target="../media/image41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4.png"/><Relationship Id="rId11" Type="http://schemas.openxmlformats.org/officeDocument/2006/relationships/image" Target="../media/image9.png"/><Relationship Id="rId10" Type="http://schemas.openxmlformats.org/officeDocument/2006/relationships/image" Target="../media/image5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11" Type="http://schemas.openxmlformats.org/officeDocument/2006/relationships/image" Target="../media/image90.png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11" Type="http://schemas.openxmlformats.org/officeDocument/2006/relationships/image" Target="../media/image90.png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5.xml"/><Relationship Id="rId11" Type="http://schemas.openxmlformats.org/officeDocument/2006/relationships/image" Target="../media/image90.png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3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0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10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6.xml"/><Relationship Id="rId11" Type="http://schemas.openxmlformats.org/officeDocument/2006/relationships/image" Target="../media/image90.png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60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2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0.png"/><Relationship Id="rId7" Type="http://schemas.openxmlformats.org/officeDocument/2006/relationships/image" Target="../media/image41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4.png"/><Relationship Id="rId11" Type="http://schemas.openxmlformats.org/officeDocument/2006/relationships/image" Target="../media/image41.png"/><Relationship Id="rId10" Type="http://schemas.openxmlformats.org/officeDocument/2006/relationships/image" Target="../media/image5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0.png"/><Relationship Id="rId7" Type="http://schemas.openxmlformats.org/officeDocument/2006/relationships/image" Target="../media/image41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4.png"/><Relationship Id="rId10" Type="http://schemas.openxmlformats.org/officeDocument/2006/relationships/image" Target="../media/image5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50.png"/><Relationship Id="rId3" Type="http://schemas.microsoft.com/office/2007/relationships/hdphoto" Target="../media/hdphoto1.wdp"/><Relationship Id="rId7" Type="http://schemas.openxmlformats.org/officeDocument/2006/relationships/image" Target="../media/image290.png"/><Relationship Id="rId12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9" Type="http://schemas.openxmlformats.org/officeDocument/2006/relationships/image" Target="../media/image3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50.png"/><Relationship Id="rId3" Type="http://schemas.microsoft.com/office/2007/relationships/hdphoto" Target="../media/hdphoto1.wdp"/><Relationship Id="rId7" Type="http://schemas.openxmlformats.org/officeDocument/2006/relationships/image" Target="../media/image290.png"/><Relationship Id="rId12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46.png"/><Relationship Id="rId15" Type="http://schemas.openxmlformats.org/officeDocument/2006/relationships/image" Target="../media/image191.png"/><Relationship Id="rId10" Type="http://schemas.openxmlformats.org/officeDocument/2006/relationships/image" Target="../media/image320.png"/><Relationship Id="rId4" Type="http://schemas.openxmlformats.org/officeDocument/2006/relationships/image" Target="../media/image42.png"/><Relationship Id="rId9" Type="http://schemas.openxmlformats.org/officeDocument/2006/relationships/image" Target="../media/image310.png"/><Relationship Id="rId14" Type="http://schemas.openxmlformats.org/officeDocument/2006/relationships/image" Target="../media/image18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jpe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61.png"/><Relationship Id="rId9" Type="http://schemas.openxmlformats.org/officeDocument/2006/relationships/image" Target="../media/image27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6.jpe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3.png"/><Relationship Id="rId5" Type="http://schemas.openxmlformats.org/officeDocument/2006/relationships/image" Target="../media/image412.png"/><Relationship Id="rId4" Type="http://schemas.openxmlformats.org/officeDocument/2006/relationships/image" Target="../media/image4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7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0.png"/><Relationship Id="rId7" Type="http://schemas.openxmlformats.org/officeDocument/2006/relationships/image" Target="../media/image41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4.png"/><Relationship Id="rId11" Type="http://schemas.openxmlformats.org/officeDocument/2006/relationships/image" Target="../media/image49.png"/><Relationship Id="rId10" Type="http://schemas.openxmlformats.org/officeDocument/2006/relationships/image" Target="../media/image5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0.png"/><Relationship Id="rId7" Type="http://schemas.openxmlformats.org/officeDocument/2006/relationships/image" Target="../media/image41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4.png"/><Relationship Id="rId9" Type="http://schemas.openxmlformats.org/officeDocument/2006/relationships/image" Target="../media/image5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urtain - 04 by LunaNYXstock">
            <a:extLst>
              <a:ext uri="{FF2B5EF4-FFF2-40B4-BE49-F238E27FC236}">
                <a16:creationId xmlns:a16="http://schemas.microsoft.com/office/drawing/2014/main" id="{0E4595D7-DBDB-4A56-BB0C-ABE60E8B0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1519"/>
            <a:ext cx="12487834" cy="874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0CE27F-702B-4292-84FE-91459095541D}"/>
              </a:ext>
            </a:extLst>
          </p:cNvPr>
          <p:cNvSpPr txBox="1">
            <a:spLocks/>
          </p:cNvSpPr>
          <p:nvPr/>
        </p:nvSpPr>
        <p:spPr>
          <a:xfrm>
            <a:off x="3624044" y="3502233"/>
            <a:ext cx="5360087" cy="182880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rtl="0"/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n-lt"/>
              </a:rPr>
              <a:t>A Festive PhD Lecture</a:t>
            </a:r>
            <a:b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n-lt"/>
              </a:rPr>
            </a:br>
            <a:r>
              <a:rPr lang="en-US" sz="35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Eylon Yogev</a:t>
            </a:r>
          </a:p>
        </p:txBody>
      </p:sp>
    </p:spTree>
    <p:extLst>
      <p:ext uri="{BB962C8B-B14F-4D97-AF65-F5344CB8AC3E}">
        <p14:creationId xmlns:p14="http://schemas.microsoft.com/office/powerpoint/2010/main" val="1274812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385" y="721839"/>
            <a:ext cx="2648036" cy="1143000"/>
          </a:xfrm>
        </p:spPr>
        <p:txBody>
          <a:bodyPr/>
          <a:lstStyle/>
          <a:p>
            <a:r>
              <a:rPr lang="en-US" dirty="0"/>
              <a:t>Hardness</a:t>
            </a:r>
            <a:endParaRPr lang="he-IL" dirty="0"/>
          </a:p>
        </p:txBody>
      </p:sp>
      <p:sp>
        <p:nvSpPr>
          <p:cNvPr id="4" name="AutoShape 2" descr="Image result for black box"/>
          <p:cNvSpPr>
            <a:spLocks noChangeAspect="1" noChangeArrowheads="1"/>
          </p:cNvSpPr>
          <p:nvPr/>
        </p:nvSpPr>
        <p:spPr bwMode="auto">
          <a:xfrm>
            <a:off x="11897784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46400" y="1134422"/>
            <a:ext cx="5695312" cy="5408028"/>
            <a:chOff x="152400" y="909562"/>
            <a:chExt cx="5400000" cy="5867400"/>
          </a:xfrm>
        </p:grpSpPr>
        <p:sp>
          <p:nvSpPr>
            <p:cNvPr id="7" name="Oval 6"/>
            <p:cNvSpPr/>
            <p:nvPr/>
          </p:nvSpPr>
          <p:spPr>
            <a:xfrm>
              <a:off x="152400" y="909562"/>
              <a:ext cx="5400000" cy="5867400"/>
            </a:xfrm>
            <a:prstGeom prst="ellipse">
              <a:avLst/>
            </a:prstGeom>
            <a:solidFill>
              <a:srgbClr val="F7F5F9"/>
            </a:solidFill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143520" y="1007025"/>
                  <a:ext cx="1220771" cy="5898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933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𝑻𝑭𝑵𝑷</m:t>
                        </m:r>
                      </m:oMath>
                    </m:oMathPara>
                  </a14:m>
                  <a:endParaRPr kumimoji="0" lang="en-GB" sz="293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520" y="1007024"/>
                  <a:ext cx="760064" cy="43088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5206315" y="1621406"/>
            <a:ext cx="2820085" cy="4459572"/>
            <a:chOff x="1787914" y="1671562"/>
            <a:chExt cx="2422800" cy="5040000"/>
          </a:xfrm>
        </p:grpSpPr>
        <p:sp>
          <p:nvSpPr>
            <p:cNvPr id="11" name="Oval 10"/>
            <p:cNvSpPr/>
            <p:nvPr/>
          </p:nvSpPr>
          <p:spPr>
            <a:xfrm>
              <a:off x="1787914" y="1671562"/>
              <a:ext cx="2422800" cy="5040000"/>
            </a:xfrm>
            <a:prstGeom prst="ellipse">
              <a:avLst/>
            </a:prstGeom>
            <a:solidFill>
              <a:schemeClr val="accent5">
                <a:lumMod val="50000"/>
                <a:alpha val="14902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694015" y="1711550"/>
                  <a:ext cx="896818" cy="6144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933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𝑷𝑷𝑷</m:t>
                        </m:r>
                      </m:oMath>
                    </m:oMathPara>
                  </a14:m>
                  <a:endParaRPr kumimoji="0" lang="en-GB" sz="2933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4015" y="1711550"/>
                  <a:ext cx="623008" cy="43088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6107979" y="2521109"/>
            <a:ext cx="1727916" cy="3410660"/>
            <a:chOff x="2587806" y="3144375"/>
            <a:chExt cx="1522486" cy="3600000"/>
          </a:xfrm>
        </p:grpSpPr>
        <p:sp>
          <p:nvSpPr>
            <p:cNvPr id="14" name="Oval 13"/>
            <p:cNvSpPr/>
            <p:nvPr/>
          </p:nvSpPr>
          <p:spPr>
            <a:xfrm rot="703808">
              <a:off x="2587806" y="3144375"/>
              <a:ext cx="1440000" cy="3600000"/>
            </a:xfrm>
            <a:prstGeom prst="ellipse">
              <a:avLst/>
            </a:prstGeom>
            <a:solidFill>
              <a:srgbClr val="006600">
                <a:alpha val="1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2950410" y="3442406"/>
                  <a:ext cx="1159882" cy="5738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933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𝑷𝑷𝑨𝑫</m:t>
                        </m:r>
                      </m:oMath>
                    </m:oMathPara>
                  </a14:m>
                  <a:endParaRPr kumimoji="0" lang="en-GB" sz="2933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0410" y="3442406"/>
                  <a:ext cx="775693" cy="430888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2000" r="-68519" b="-80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141380" y="4343401"/>
            <a:ext cx="864339" cy="1289236"/>
            <a:chOff x="2550949" y="5265600"/>
            <a:chExt cx="816029" cy="1440000"/>
          </a:xfrm>
        </p:grpSpPr>
        <p:sp>
          <p:nvSpPr>
            <p:cNvPr id="17" name="Oval 16"/>
            <p:cNvSpPr/>
            <p:nvPr/>
          </p:nvSpPr>
          <p:spPr>
            <a:xfrm>
              <a:off x="2601268" y="5265600"/>
              <a:ext cx="720000" cy="144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550949" y="5374899"/>
                  <a:ext cx="816029" cy="5615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667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𝑪𝑳𝑺</m:t>
                        </m:r>
                      </m:oMath>
                    </m:oMathPara>
                  </a14:m>
                  <a:endParaRPr kumimoji="0" lang="en-GB" sz="26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0949" y="5374899"/>
                  <a:ext cx="797570" cy="45132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ectangular Callout 19"/>
          <p:cNvSpPr/>
          <p:nvPr/>
        </p:nvSpPr>
        <p:spPr>
          <a:xfrm>
            <a:off x="8078960" y="990600"/>
            <a:ext cx="3706641" cy="1421064"/>
          </a:xfrm>
          <a:prstGeom prst="wedgeRectCallout">
            <a:avLst>
              <a:gd name="adj1" fmla="val -81404"/>
              <a:gd name="adj2" fmla="val 39156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Collision resistant hash /</a:t>
            </a:r>
            <a:b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one-way permutation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[Pap94]</a:t>
            </a:r>
            <a:endParaRPr kumimoji="0" lang="he-IL" sz="2667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8229602" y="5257800"/>
            <a:ext cx="3149599" cy="804483"/>
          </a:xfrm>
          <a:prstGeom prst="wedgeRectCallout">
            <a:avLst>
              <a:gd name="adj1" fmla="val -79577"/>
              <a:gd name="adj2" fmla="val -196595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Obfuscation/FE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[BPR15]</a:t>
            </a:r>
            <a:endParaRPr kumimoji="0" lang="he-IL" sz="2667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093632" y="1816826"/>
            <a:ext cx="2771545" cy="4433028"/>
            <a:chOff x="1051922" y="1975913"/>
            <a:chExt cx="1762036" cy="5040000"/>
          </a:xfrm>
        </p:grpSpPr>
        <p:sp>
          <p:nvSpPr>
            <p:cNvPr id="25" name="Oval 24"/>
            <p:cNvSpPr/>
            <p:nvPr/>
          </p:nvSpPr>
          <p:spPr>
            <a:xfrm rot="19800000" flipV="1">
              <a:off x="1051922" y="1975913"/>
              <a:ext cx="1762036" cy="5040000"/>
            </a:xfrm>
            <a:prstGeom prst="ellipse">
              <a:avLst/>
            </a:prstGeom>
            <a:solidFill>
              <a:srgbClr val="FF0000">
                <a:alpha val="1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1085147" y="2412799"/>
                  <a:ext cx="606583" cy="6181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933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𝑷𝑳𝑺</m:t>
                        </m:r>
                      </m:oMath>
                    </m:oMathPara>
                  </a14:m>
                  <a:endParaRPr kumimoji="0" lang="en-GB" sz="293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147" y="2412798"/>
                  <a:ext cx="572513" cy="430887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t="-13043" r="-24324" b="-95652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Oval 2"/>
          <p:cNvSpPr/>
          <p:nvPr/>
        </p:nvSpPr>
        <p:spPr>
          <a:xfrm>
            <a:off x="8287523" y="3970681"/>
            <a:ext cx="203199" cy="217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122914" y="3430396"/>
            <a:ext cx="203199" cy="217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3352801" y="4269616"/>
            <a:ext cx="203199" cy="217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543961" y="3935857"/>
            <a:ext cx="1899956" cy="1008166"/>
          </a:xfrm>
          <a:prstGeom prst="wedgeRectCallout">
            <a:avLst>
              <a:gd name="adj1" fmla="val 101668"/>
              <a:gd name="adj2" fmla="val -7270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Ramsey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[KN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17]</a:t>
            </a:r>
          </a:p>
        </p:txBody>
      </p:sp>
      <p:sp>
        <p:nvSpPr>
          <p:cNvPr id="37" name="Rectangular Callout 36"/>
          <p:cNvSpPr/>
          <p:nvPr/>
        </p:nvSpPr>
        <p:spPr>
          <a:xfrm>
            <a:off x="9353124" y="3879062"/>
            <a:ext cx="579156" cy="655575"/>
          </a:xfrm>
          <a:prstGeom prst="wedgeRectCallout">
            <a:avLst>
              <a:gd name="adj1" fmla="val -218338"/>
              <a:gd name="adj2" fmla="val -18729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  <a:endParaRPr kumimoji="0" lang="en-US" sz="2933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2205139" y="5373720"/>
            <a:ext cx="2364372" cy="965529"/>
          </a:xfrm>
          <a:prstGeom prst="wedgeRectCallout">
            <a:avLst>
              <a:gd name="adj1" fmla="val 133773"/>
              <a:gd name="adj2" fmla="val -68877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Obfuscation/FE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[H</a:t>
            </a: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</a:t>
            </a: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17]</a:t>
            </a:r>
            <a:endParaRPr kumimoji="0" lang="he-IL" sz="2667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ular Callout 18"/>
              <p:cNvSpPr/>
              <p:nvPr/>
            </p:nvSpPr>
            <p:spPr>
              <a:xfrm>
                <a:off x="225557" y="2824842"/>
                <a:ext cx="2517641" cy="825655"/>
              </a:xfrm>
              <a:prstGeom prst="wedgeRectCallout">
                <a:avLst>
                  <a:gd name="adj1" fmla="val 67752"/>
                  <a:gd name="adj2" fmla="val 3628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≠</m:t>
                    </m:r>
                  </m:oMath>
                </a14:m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NP ?</a:t>
                </a:r>
              </a:p>
            </p:txBody>
          </p:sp>
        </mc:Choice>
        <mc:Fallback xmlns="">
          <p:sp>
            <p:nvSpPr>
              <p:cNvPr id="19" name="Rectangular Callout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57" y="2824842"/>
                <a:ext cx="2517641" cy="825655"/>
              </a:xfrm>
              <a:prstGeom prst="wedgeRectCallout">
                <a:avLst>
                  <a:gd name="adj1" fmla="val 67752"/>
                  <a:gd name="adj2" fmla="val 36284"/>
                </a:avLst>
              </a:prstGeom>
              <a:blipFill>
                <a:blip r:embed="rId11"/>
                <a:stretch>
                  <a:fillRect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686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2796" y="2589786"/>
            <a:ext cx="103752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dirty="0"/>
              <a:t>WHAT IS THE </a:t>
            </a:r>
            <a:r>
              <a:rPr lang="en-US" sz="3600" dirty="0">
                <a:solidFill>
                  <a:srgbClr val="FF0000"/>
                </a:solidFill>
              </a:rPr>
              <a:t>WEAKEST ASSUMPTION </a:t>
            </a:r>
            <a:r>
              <a:rPr lang="en-US" sz="3600" dirty="0"/>
              <a:t>UNDER WHICH WE CAN SHOW HARDNESS OF </a:t>
            </a:r>
            <a:r>
              <a:rPr lang="en-US" sz="3600" dirty="0">
                <a:solidFill>
                  <a:srgbClr val="FF0000"/>
                </a:solidFill>
              </a:rPr>
              <a:t>TFNP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4330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14848" y="2401213"/>
            <a:ext cx="2481982" cy="2051154"/>
            <a:chOff x="152400" y="909562"/>
            <a:chExt cx="5400000" cy="5867400"/>
          </a:xfrm>
        </p:grpSpPr>
        <p:sp>
          <p:nvSpPr>
            <p:cNvPr id="17" name="Oval 16"/>
            <p:cNvSpPr/>
            <p:nvPr/>
          </p:nvSpPr>
          <p:spPr>
            <a:xfrm>
              <a:off x="152400" y="909562"/>
              <a:ext cx="5400000" cy="5867400"/>
            </a:xfrm>
            <a:prstGeom prst="ellipse">
              <a:avLst/>
            </a:prstGeom>
            <a:solidFill>
              <a:srgbClr val="F7F5F9"/>
            </a:solidFill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1802275" y="974110"/>
                  <a:ext cx="2100248" cy="15552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933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𝑺𝑨𝑻</m:t>
                        </m:r>
                      </m:oMath>
                    </m:oMathPara>
                  </a14:m>
                  <a:endParaRPr kumimoji="0" lang="en-GB" sz="293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2275" y="974110"/>
                  <a:ext cx="2100248" cy="155520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Oval 7"/>
          <p:cNvSpPr/>
          <p:nvPr/>
        </p:nvSpPr>
        <p:spPr>
          <a:xfrm>
            <a:off x="1278291" y="3153121"/>
            <a:ext cx="431653" cy="4078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Hardness based on 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NP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373390" y="2252749"/>
            <a:ext cx="4161152" cy="3963508"/>
            <a:chOff x="152400" y="909562"/>
            <a:chExt cx="5400000" cy="5867400"/>
          </a:xfrm>
        </p:grpSpPr>
        <p:sp>
          <p:nvSpPr>
            <p:cNvPr id="5" name="Oval 4"/>
            <p:cNvSpPr/>
            <p:nvPr/>
          </p:nvSpPr>
          <p:spPr>
            <a:xfrm>
              <a:off x="152400" y="909562"/>
              <a:ext cx="5400000" cy="5867400"/>
            </a:xfrm>
            <a:prstGeom prst="ellipse">
              <a:avLst/>
            </a:prstGeom>
            <a:solidFill>
              <a:srgbClr val="F7F5F9"/>
            </a:solidFill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43520" y="1007025"/>
                  <a:ext cx="1220771" cy="5898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933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𝑻𝑭𝑵𝑷</m:t>
                        </m:r>
                      </m:oMath>
                    </m:oMathPara>
                  </a14:m>
                  <a:endParaRPr kumimoji="0" lang="en-GB" sz="293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520" y="1007024"/>
                  <a:ext cx="760064" cy="43088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Freeform 14"/>
          <p:cNvSpPr/>
          <p:nvPr/>
        </p:nvSpPr>
        <p:spPr>
          <a:xfrm rot="10800000">
            <a:off x="1479548" y="3153121"/>
            <a:ext cx="7063169" cy="1327837"/>
          </a:xfrm>
          <a:custGeom>
            <a:avLst/>
            <a:gdLst>
              <a:gd name="connsiteX0" fmla="*/ 0 w 6932814"/>
              <a:gd name="connsiteY0" fmla="*/ 2071609 h 2071609"/>
              <a:gd name="connsiteX1" fmla="*/ 3308465 w 6932814"/>
              <a:gd name="connsiteY1" fmla="*/ 1740 h 2071609"/>
              <a:gd name="connsiteX2" fmla="*/ 6932814 w 6932814"/>
              <a:gd name="connsiteY2" fmla="*/ 1788977 h 207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32814" h="2071609">
                <a:moveTo>
                  <a:pt x="0" y="2071609"/>
                </a:moveTo>
                <a:cubicBezTo>
                  <a:pt x="1076498" y="1060227"/>
                  <a:pt x="2152996" y="48845"/>
                  <a:pt x="3308465" y="1740"/>
                </a:cubicBezTo>
                <a:cubicBezTo>
                  <a:pt x="4463934" y="-45365"/>
                  <a:pt x="5698374" y="871806"/>
                  <a:pt x="6932814" y="1788977"/>
                </a:cubicBezTo>
              </a:path>
            </a:pathLst>
          </a:custGeom>
          <a:ln w="571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341461" y="2918944"/>
            <a:ext cx="402513" cy="3457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655839" y="2201867"/>
            <a:ext cx="6800394" cy="1011982"/>
          </a:xfrm>
          <a:custGeom>
            <a:avLst/>
            <a:gdLst>
              <a:gd name="connsiteX0" fmla="*/ 0 w 6932814"/>
              <a:gd name="connsiteY0" fmla="*/ 2071609 h 2071609"/>
              <a:gd name="connsiteX1" fmla="*/ 3308465 w 6932814"/>
              <a:gd name="connsiteY1" fmla="*/ 1740 h 2071609"/>
              <a:gd name="connsiteX2" fmla="*/ 6932814 w 6932814"/>
              <a:gd name="connsiteY2" fmla="*/ 1788977 h 207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32814" h="2071609">
                <a:moveTo>
                  <a:pt x="0" y="2071609"/>
                </a:moveTo>
                <a:cubicBezTo>
                  <a:pt x="1076498" y="1060227"/>
                  <a:pt x="2152996" y="48845"/>
                  <a:pt x="3308465" y="1740"/>
                </a:cubicBezTo>
                <a:cubicBezTo>
                  <a:pt x="4463934" y="-45365"/>
                  <a:pt x="5698374" y="871806"/>
                  <a:pt x="6932814" y="1788977"/>
                </a:cubicBezTo>
              </a:path>
            </a:pathLst>
          </a:custGeom>
          <a:ln w="571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217056" y="1719803"/>
                <a:ext cx="16779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F0000"/>
                    </a:solidFill>
                  </a:rPr>
                  <a:t>formula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056" y="1719803"/>
                <a:ext cx="1677960" cy="523220"/>
              </a:xfrm>
              <a:prstGeom prst="rect">
                <a:avLst/>
              </a:prstGeom>
              <a:blipFill>
                <a:blip r:embed="rId5"/>
                <a:stretch>
                  <a:fillRect l="-763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206204" y="4405017"/>
                <a:ext cx="15853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F0000"/>
                    </a:solidFill>
                  </a:rPr>
                  <a:t>solution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204" y="4405017"/>
                <a:ext cx="1585370" cy="523220"/>
              </a:xfrm>
              <a:prstGeom prst="rect">
                <a:avLst/>
              </a:prstGeom>
              <a:blipFill>
                <a:blip r:embed="rId6"/>
                <a:stretch>
                  <a:fillRect l="-8077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220323" y="5352739"/>
                <a:ext cx="3993466" cy="83099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NP</m:t>
                      </m:r>
                      <m:r>
                        <a:rPr lang="en-US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coNP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323" y="5352739"/>
                <a:ext cx="3993466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72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Barriers for Proving TFNP Hardness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59751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700" dirty="0"/>
                  <a:t>TFNP hardness from </a:t>
                </a:r>
                <a:r>
                  <a:rPr lang="en-US" sz="2700" dirty="0">
                    <a:solidFill>
                      <a:srgbClr val="FF0000"/>
                    </a:solidFill>
                  </a:rPr>
                  <a:t>worst-case NP hardness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sz="2700" dirty="0"/>
                  <a:t> NP = </a:t>
                </a:r>
                <a:r>
                  <a:rPr lang="en-US" sz="2700" dirty="0" err="1"/>
                  <a:t>coNP</a:t>
                </a:r>
                <a:br>
                  <a:rPr lang="en-US" sz="2700" dirty="0"/>
                </a:br>
                <a:r>
                  <a:rPr lang="en-US" sz="2400" dirty="0">
                    <a:solidFill>
                      <a:srgbClr val="0070C0"/>
                    </a:solidFill>
                  </a:rPr>
                  <a:t>[Johnson-Papadimitriou-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Yannakakis</a:t>
                </a:r>
                <a:r>
                  <a:rPr lang="en-US" sz="2400" dirty="0">
                    <a:solidFill>
                      <a:srgbClr val="0070C0"/>
                    </a:solidFill>
                  </a:rPr>
                  <a:t> 88]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700" dirty="0"/>
                  <a:t>A </a:t>
                </a:r>
                <a:r>
                  <a:rPr lang="en-US" sz="2700" dirty="0">
                    <a:solidFill>
                      <a:srgbClr val="FF0000"/>
                    </a:solidFill>
                  </a:rPr>
                  <a:t>randomized reduction</a:t>
                </a:r>
                <a:r>
                  <a:rPr lang="en-US" sz="2700" dirty="0"/>
                  <a:t> from TFNP to NP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/>
                      </a:rPr>
                      <m:t>⇒</m:t>
                    </m:r>
                  </m:oMath>
                </a14:m>
                <a:r>
                  <a:rPr lang="en-US" sz="2700" dirty="0"/>
                  <a:t> SAT is “checkable”</a:t>
                </a:r>
                <a:br>
                  <a:rPr lang="en-US" sz="2700" dirty="0"/>
                </a:br>
                <a:r>
                  <a:rPr lang="en-US" sz="2400" dirty="0">
                    <a:solidFill>
                      <a:srgbClr val="0070C0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Mahmoody</a:t>
                </a:r>
                <a:r>
                  <a:rPr lang="en-US" sz="2400" dirty="0">
                    <a:solidFill>
                      <a:srgbClr val="0070C0"/>
                    </a:solidFill>
                  </a:rPr>
                  <a:t>-Xiao 10]</a:t>
                </a:r>
                <a:endParaRPr lang="en-US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700" dirty="0"/>
                  <a:t>There exists an </a:t>
                </a:r>
                <a:r>
                  <a:rPr lang="en-US" sz="2700" dirty="0">
                    <a:solidFill>
                      <a:srgbClr val="FF0000"/>
                    </a:solidFill>
                  </a:rPr>
                  <a:t>oracle</a:t>
                </a:r>
                <a:r>
                  <a:rPr lang="en-US" sz="2700" dirty="0"/>
                  <a:t> relative to TFNP is easy and PH is infinite</a:t>
                </a:r>
                <a:br>
                  <a:rPr lang="en-US" sz="2700" dirty="0"/>
                </a:br>
                <a:r>
                  <a:rPr lang="en-US" sz="2400" dirty="0">
                    <a:solidFill>
                      <a:srgbClr val="0070C0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Buhrman</a:t>
                </a:r>
                <a:r>
                  <a:rPr lang="en-US" sz="2400" dirty="0">
                    <a:solidFill>
                      <a:srgbClr val="0070C0"/>
                    </a:solidFill>
                  </a:rPr>
                  <a:t>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Fortnow</a:t>
                </a:r>
                <a:r>
                  <a:rPr lang="en-US" sz="2400" dirty="0">
                    <a:solidFill>
                      <a:srgbClr val="0070C0"/>
                    </a:solidFill>
                  </a:rPr>
                  <a:t>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Koucky</a:t>
                </a:r>
                <a:r>
                  <a:rPr lang="en-US" sz="2400" dirty="0">
                    <a:solidFill>
                      <a:srgbClr val="0070C0"/>
                    </a:solidFill>
                  </a:rPr>
                  <a:t>-Rogers-Vereshchagin 10]</a:t>
                </a:r>
                <a:endParaRPr lang="en-US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700" dirty="0"/>
                  <a:t>TFNP hardness from </a:t>
                </a:r>
                <a:r>
                  <a:rPr lang="en-US" sz="2700" dirty="0">
                    <a:solidFill>
                      <a:srgbClr val="FF0000"/>
                    </a:solidFill>
                  </a:rPr>
                  <a:t>one-way functions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sz="2700" dirty="0"/>
                  <a:t> exponentially many solutions </a:t>
                </a:r>
                <a:r>
                  <a:rPr lang="en-US" sz="2400" dirty="0">
                    <a:solidFill>
                      <a:srgbClr val="0070C0"/>
                    </a:solidFill>
                  </a:rPr>
                  <a:t>[Rosen-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Segev</a:t>
                </a:r>
                <a:r>
                  <a:rPr lang="en-US" sz="2400" dirty="0">
                    <a:solidFill>
                      <a:srgbClr val="0070C0"/>
                    </a:solidFill>
                  </a:rPr>
                  <a:t>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Shahaf</a:t>
                </a:r>
                <a:r>
                  <a:rPr lang="en-US" sz="2400" dirty="0">
                    <a:solidFill>
                      <a:srgbClr val="0070C0"/>
                    </a:solidFill>
                  </a:rPr>
                  <a:t> 16]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59751" cy="4351338"/>
              </a:xfrm>
              <a:blipFill>
                <a:blip r:embed="rId3"/>
                <a:stretch>
                  <a:fillRect l="-130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92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Content Placeholder 19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160802" y="382345"/>
              <a:ext cx="11880000" cy="6336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20" name="Content Placeholder 19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65427286"/>
                  </p:ext>
                </p:extLst>
              </p:nvPr>
            </p:nvGraphicFramePr>
            <p:xfrm>
              <a:off x="160802" y="382345"/>
              <a:ext cx="11880000" cy="6336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Five Worlds of </a:t>
            </a:r>
            <a:r>
              <a:rPr lang="en-US" dirty="0" err="1"/>
              <a:t>Impagliazzo</a:t>
            </a:r>
            <a:endParaRPr lang="he-IL" dirty="0"/>
          </a:p>
        </p:txBody>
      </p:sp>
      <p:sp>
        <p:nvSpPr>
          <p:cNvPr id="21" name="Oval 20"/>
          <p:cNvSpPr/>
          <p:nvPr/>
        </p:nvSpPr>
        <p:spPr>
          <a:xfrm>
            <a:off x="7180015" y="3765410"/>
            <a:ext cx="1828800" cy="168547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944650" y="4479652"/>
                <a:ext cx="2720608" cy="92333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b="1" dirty="0" err="1"/>
                  <a:t>Obfustopia</a:t>
                </a:r>
                <a:r>
                  <a:rPr lang="en-US" b="1" dirty="0"/>
                  <a:t>:</a:t>
                </a:r>
                <a:br>
                  <a:rPr lang="en-US" b="1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∃</m:t>
                    </m:r>
                  </m:oMath>
                </a14:m>
                <a:r>
                  <a:rPr lang="en-US" dirty="0"/>
                  <a:t> indistinguishability obfuscation</a:t>
                </a:r>
                <a:endParaRPr lang="he-IL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650" y="4479652"/>
                <a:ext cx="2720608" cy="923330"/>
              </a:xfrm>
              <a:prstGeom prst="rect">
                <a:avLst/>
              </a:prstGeom>
              <a:blipFill rotWithShape="1">
                <a:blip r:embed="rId12"/>
                <a:stretch>
                  <a:fillRect l="-1790" t="-3311" b="-99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15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ADD2C5A-22B2-4AF5-BFCD-969FC56AD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38E969F-A1EF-489E-9234-BF65B3CC2D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78CAB708-9FB7-4AF4-B24D-52006146D5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4A84C054-FFAE-4543-8869-097E43D124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04C3FDF-6E28-47AB-B751-9FAC0290EC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04C6E81-E289-413E-B02B-2FB497980A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3214C7A-E2AC-4CCA-AC76-933E2DA479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146F88E-6C7D-42D0-B206-E4295D0ADE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8370701-4C3B-44B5-91AC-4B45A39B3B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1D6A08F-470D-41E5-81E1-B28B5879E2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94779913-25BE-4445-B0D3-4A5A418D5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Dgm bld="one"/>
        </p:bldSub>
      </p:bldGraphic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Content Placeholder 19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160802" y="382345"/>
              <a:ext cx="11880000" cy="6336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20" name="Content Placeholder 19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160802" y="382345"/>
              <a:ext cx="11880000" cy="6336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Five Worlds of </a:t>
            </a:r>
            <a:r>
              <a:rPr lang="en-US" dirty="0" err="1"/>
              <a:t>Impagliazzo</a:t>
            </a:r>
            <a:endParaRPr lang="he-IL" dirty="0"/>
          </a:p>
        </p:txBody>
      </p:sp>
      <p:sp>
        <p:nvSpPr>
          <p:cNvPr id="21" name="Oval 20"/>
          <p:cNvSpPr/>
          <p:nvPr/>
        </p:nvSpPr>
        <p:spPr>
          <a:xfrm>
            <a:off x="7180015" y="3765410"/>
            <a:ext cx="1828800" cy="1685479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944650" y="4479652"/>
                <a:ext cx="2720608" cy="92333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b="1" dirty="0" err="1"/>
                  <a:t>Obfustopia</a:t>
                </a:r>
                <a:r>
                  <a:rPr lang="en-US" b="1" dirty="0"/>
                  <a:t>:</a:t>
                </a:r>
                <a:br>
                  <a:rPr lang="en-US" b="1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∃</m:t>
                    </m:r>
                  </m:oMath>
                </a14:m>
                <a:r>
                  <a:rPr lang="en-US" dirty="0"/>
                  <a:t> indistinguishability obfuscation</a:t>
                </a:r>
                <a:endParaRPr lang="he-IL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650" y="4479652"/>
                <a:ext cx="2720608" cy="923330"/>
              </a:xfrm>
              <a:prstGeom prst="rect">
                <a:avLst/>
              </a:prstGeom>
              <a:blipFill rotWithShape="1">
                <a:blip r:embed="rId11"/>
                <a:stretch>
                  <a:fillRect l="-1790" t="-3311" b="-99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10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Content Placeholder 19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160802" y="382345"/>
              <a:ext cx="11880000" cy="6336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20" name="Content Placeholder 19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6201727"/>
                  </p:ext>
                </p:extLst>
              </p:nvPr>
            </p:nvGraphicFramePr>
            <p:xfrm>
              <a:off x="160802" y="382345"/>
              <a:ext cx="11880000" cy="6336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Five Worlds of </a:t>
            </a:r>
            <a:r>
              <a:rPr lang="en-US" dirty="0" err="1"/>
              <a:t>Impagliazzo</a:t>
            </a:r>
            <a:endParaRPr lang="he-IL" dirty="0"/>
          </a:p>
        </p:txBody>
      </p:sp>
      <p:sp>
        <p:nvSpPr>
          <p:cNvPr id="21" name="Oval 20"/>
          <p:cNvSpPr/>
          <p:nvPr/>
        </p:nvSpPr>
        <p:spPr>
          <a:xfrm>
            <a:off x="7180015" y="3765410"/>
            <a:ext cx="1828800" cy="1685479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944650" y="4479652"/>
                <a:ext cx="2720608" cy="92333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b="1" dirty="0" err="1"/>
                  <a:t>Obfustopia</a:t>
                </a:r>
                <a:r>
                  <a:rPr lang="en-US" b="1" dirty="0"/>
                  <a:t>:</a:t>
                </a:r>
                <a:br>
                  <a:rPr lang="en-US" b="1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∃</m:t>
                    </m:r>
                  </m:oMath>
                </a14:m>
                <a:r>
                  <a:rPr lang="en-US" dirty="0"/>
                  <a:t> indistinguishability obfuscation</a:t>
                </a:r>
                <a:endParaRPr lang="he-IL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650" y="4479652"/>
                <a:ext cx="2720608" cy="923330"/>
              </a:xfrm>
              <a:prstGeom prst="rect">
                <a:avLst/>
              </a:prstGeom>
              <a:blipFill rotWithShape="1">
                <a:blip r:embed="rId11"/>
                <a:stretch>
                  <a:fillRect l="-1790" t="-3311" b="-99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30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Our Results</a:t>
            </a:r>
            <a:endParaRPr lang="he-IL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2800" dirty="0"/>
              <a:t>For example: planted clique, random SAT, etc.</a:t>
            </a:r>
          </a:p>
          <a:p>
            <a:r>
              <a:rPr lang="en-US" sz="2800" dirty="0"/>
              <a:t>In particular, </a:t>
            </a:r>
            <a:r>
              <a:rPr lang="en-US" sz="2800" b="1" dirty="0"/>
              <a:t>any one-way function.</a:t>
            </a:r>
          </a:p>
          <a:p>
            <a:r>
              <a:rPr lang="en-US" sz="2800" dirty="0"/>
              <a:t>Our results show:</a:t>
            </a:r>
            <a:br>
              <a:rPr lang="en-US" sz="2800" dirty="0"/>
            </a:br>
            <a:r>
              <a:rPr lang="en-US" sz="2800" dirty="0"/>
              <a:t>hard-on-average TFNP problems exist in </a:t>
            </a:r>
            <a:r>
              <a:rPr lang="en-US" sz="2800" dirty="0" err="1">
                <a:solidFill>
                  <a:srgbClr val="FF0000"/>
                </a:solidFill>
              </a:rPr>
              <a:t>Pessiland</a:t>
            </a:r>
            <a:r>
              <a:rPr lang="en-US" sz="2800" dirty="0"/>
              <a:t> (and beyond)</a:t>
            </a:r>
          </a:p>
          <a:p>
            <a:pPr marL="0" indent="0">
              <a:buNone/>
            </a:pPr>
            <a:br>
              <a:rPr lang="en-US" sz="2800" dirty="0"/>
            </a:br>
            <a:r>
              <a:rPr lang="en-US" sz="2800" dirty="0"/>
              <a:t>* In the non-uniform setting (will elaborate later).</a:t>
            </a:r>
            <a:endParaRPr lang="he-IL" sz="28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57599400"/>
              </p:ext>
            </p:extLst>
          </p:nvPr>
        </p:nvGraphicFramePr>
        <p:xfrm>
          <a:off x="812545" y="1692372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605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Content Placeholder 19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160802" y="382345"/>
              <a:ext cx="11880000" cy="6336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20" name="Content Placeholder 19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6201727"/>
                  </p:ext>
                </p:extLst>
              </p:nvPr>
            </p:nvGraphicFramePr>
            <p:xfrm>
              <a:off x="160802" y="382345"/>
              <a:ext cx="11880000" cy="6336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Five Worlds of </a:t>
            </a:r>
            <a:r>
              <a:rPr lang="en-US" dirty="0" err="1"/>
              <a:t>Impagliazzo</a:t>
            </a:r>
            <a:endParaRPr lang="he-IL" dirty="0"/>
          </a:p>
        </p:txBody>
      </p:sp>
      <p:sp>
        <p:nvSpPr>
          <p:cNvPr id="21" name="Oval 20"/>
          <p:cNvSpPr/>
          <p:nvPr/>
        </p:nvSpPr>
        <p:spPr>
          <a:xfrm>
            <a:off x="7180015" y="3765410"/>
            <a:ext cx="1828800" cy="1685479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944650" y="4479652"/>
                <a:ext cx="2720608" cy="92333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b="1" dirty="0" err="1"/>
                  <a:t>Obfustopia</a:t>
                </a:r>
                <a:r>
                  <a:rPr lang="en-US" b="1" dirty="0"/>
                  <a:t>:</a:t>
                </a:r>
                <a:br>
                  <a:rPr lang="en-US" b="1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∃</m:t>
                    </m:r>
                  </m:oMath>
                </a14:m>
                <a:r>
                  <a:rPr lang="en-US" dirty="0"/>
                  <a:t> indistinguishability obfuscation</a:t>
                </a:r>
                <a:endParaRPr lang="he-IL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650" y="4479652"/>
                <a:ext cx="2720608" cy="923330"/>
              </a:xfrm>
              <a:prstGeom prst="rect">
                <a:avLst/>
              </a:prstGeom>
              <a:blipFill rotWithShape="1">
                <a:blip r:embed="rId11"/>
                <a:stretch>
                  <a:fillRect l="-1790" t="-3311" b="-99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Content Placeholder 19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160802" y="382345"/>
              <a:ext cx="11880000" cy="6336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20" name="Content Placeholder 19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10444206"/>
                  </p:ext>
                </p:extLst>
              </p:nvPr>
            </p:nvGraphicFramePr>
            <p:xfrm>
              <a:off x="160802" y="382345"/>
              <a:ext cx="11880000" cy="6336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Five Worlds of </a:t>
            </a:r>
            <a:r>
              <a:rPr lang="en-US" dirty="0" err="1"/>
              <a:t>Impagliazzo</a:t>
            </a:r>
            <a:endParaRPr lang="he-IL" dirty="0"/>
          </a:p>
        </p:txBody>
      </p:sp>
      <p:sp>
        <p:nvSpPr>
          <p:cNvPr id="21" name="Oval 20"/>
          <p:cNvSpPr/>
          <p:nvPr/>
        </p:nvSpPr>
        <p:spPr>
          <a:xfrm>
            <a:off x="7180015" y="3765410"/>
            <a:ext cx="1828800" cy="1685479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944650" y="4479652"/>
                <a:ext cx="2720608" cy="92333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b="1" dirty="0" err="1"/>
                  <a:t>Obfustopia</a:t>
                </a:r>
                <a:r>
                  <a:rPr lang="en-US" b="1" dirty="0"/>
                  <a:t>:</a:t>
                </a:r>
                <a:br>
                  <a:rPr lang="en-US" b="1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∃</m:t>
                    </m:r>
                  </m:oMath>
                </a14:m>
                <a:r>
                  <a:rPr lang="en-US" dirty="0"/>
                  <a:t> indistinguishability obfuscation</a:t>
                </a:r>
                <a:endParaRPr lang="he-IL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650" y="4479652"/>
                <a:ext cx="2720608" cy="923330"/>
              </a:xfrm>
              <a:prstGeom prst="rect">
                <a:avLst/>
              </a:prstGeom>
              <a:blipFill rotWithShape="1">
                <a:blip r:embed="rId11"/>
                <a:stretch>
                  <a:fillRect l="-1790" t="-3311" b="-99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with Corners Rounded 2"/>
          <p:cNvSpPr/>
          <p:nvPr/>
        </p:nvSpPr>
        <p:spPr>
          <a:xfrm>
            <a:off x="1518515" y="1877359"/>
            <a:ext cx="2687217" cy="820688"/>
          </a:xfrm>
          <a:prstGeom prst="wedgeRoundRectCallout">
            <a:avLst>
              <a:gd name="adj1" fmla="val 71339"/>
              <a:gd name="adj2" fmla="val 10384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TFNP Hardness</a:t>
            </a:r>
            <a:endParaRPr lang="he-I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29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/>
              <a:t>Search Problems:</a:t>
            </a:r>
            <a:br>
              <a:rPr lang="en-US" dirty="0"/>
            </a:br>
            <a:r>
              <a:rPr lang="en-US" dirty="0"/>
              <a:t>A Cryptographic Perspective</a:t>
            </a:r>
          </a:p>
        </p:txBody>
      </p:sp>
    </p:spTree>
    <p:extLst>
      <p:ext uri="{BB962C8B-B14F-4D97-AF65-F5344CB8AC3E}">
        <p14:creationId xmlns:p14="http://schemas.microsoft.com/office/powerpoint/2010/main" val="2668238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7073340" y="2843466"/>
            <a:ext cx="3940291" cy="352697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1863656" y="2706401"/>
            <a:ext cx="854721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0" dirty="0">
                <a:latin typeface="Curlz MT" panose="04040404050702020202" pitchFamily="82" charset="0"/>
              </a:rPr>
              <a:t>D</a:t>
            </a:r>
            <a:endParaRPr lang="he-IL" sz="8000" dirty="0">
              <a:latin typeface="Curlz MT" panose="04040404050702020202" pitchFamily="82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8365962" y="3876608"/>
            <a:ext cx="1744825" cy="1528692"/>
          </a:xfrm>
          <a:prstGeom prst="ellipse">
            <a:avLst/>
          </a:prstGeom>
          <a:pattFill prst="pct7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5" name="TextBox 24"/>
          <p:cNvSpPr txBox="1"/>
          <p:nvPr/>
        </p:nvSpPr>
        <p:spPr>
          <a:xfrm>
            <a:off x="8403657" y="2188059"/>
            <a:ext cx="1107996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/>
              <a:t>{0,1}</a:t>
            </a:r>
            <a:r>
              <a:rPr lang="en-US" sz="3200" baseline="30000" dirty="0"/>
              <a:t>n</a:t>
            </a:r>
            <a:endParaRPr lang="he-IL" sz="32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977214" y="3776354"/>
                <a:ext cx="547329" cy="58477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214" y="3776354"/>
                <a:ext cx="54732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>
            <a:cxnSpLocks/>
          </p:cNvCxnSpPr>
          <p:nvPr/>
        </p:nvCxnSpPr>
        <p:spPr>
          <a:xfrm>
            <a:off x="2808932" y="3148480"/>
            <a:ext cx="4680835" cy="3013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780921" y="4232488"/>
                <a:ext cx="506485" cy="57342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e-IL" sz="3200" baseline="30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921" y="4232488"/>
                <a:ext cx="506485" cy="5734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lowchart: Connector 35"/>
          <p:cNvSpPr/>
          <p:nvPr/>
        </p:nvSpPr>
        <p:spPr>
          <a:xfrm flipH="1">
            <a:off x="7540922" y="3413578"/>
            <a:ext cx="92170" cy="9217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Flowchart: Connector 37"/>
          <p:cNvSpPr/>
          <p:nvPr/>
        </p:nvSpPr>
        <p:spPr>
          <a:xfrm flipH="1">
            <a:off x="8955068" y="4704853"/>
            <a:ext cx="92170" cy="9217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13263" y="1648864"/>
                <a:ext cx="5886796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sz="2800" dirty="0"/>
                  <a:t> be a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hard-on-average</a:t>
                </a:r>
                <a:r>
                  <a:rPr lang="en-US" sz="2800" dirty="0"/>
                  <a:t> language with distribution </a:t>
                </a:r>
                <a:r>
                  <a:rPr lang="en-US" sz="2800" b="1" dirty="0">
                    <a:latin typeface="Curlz MT" panose="04040404050702020202" pitchFamily="82" charset="0"/>
                  </a:rPr>
                  <a:t>D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63" y="1648864"/>
                <a:ext cx="5886796" cy="954107"/>
              </a:xfrm>
              <a:prstGeom prst="rect">
                <a:avLst/>
              </a:prstGeom>
              <a:blipFill>
                <a:blip r:embed="rId5"/>
                <a:stretch>
                  <a:fillRect l="-1863" t="-6369" b="-15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lowchart: Alternate Process 2"/>
              <p:cNvSpPr/>
              <p:nvPr/>
            </p:nvSpPr>
            <p:spPr>
              <a:xfrm>
                <a:off x="591406" y="4232488"/>
                <a:ext cx="5810816" cy="1610709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Search Problem: </a:t>
                </a:r>
                <a:br>
                  <a:rPr lang="en-US" sz="2800" b="1" dirty="0">
                    <a:solidFill>
                      <a:schemeClr val="tx1"/>
                    </a:solidFill>
                  </a:rPr>
                </a:br>
                <a:r>
                  <a:rPr lang="en-US" sz="28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Curlz MT" panose="04040404050702020202" pitchFamily="82" charset="0"/>
                  </a:rPr>
                  <a:t>D</a:t>
                </a:r>
                <a:r>
                  <a:rPr lang="en-US" sz="2800" dirty="0">
                    <a:solidFill>
                      <a:schemeClr val="tx1"/>
                    </a:solidFill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  <a:latin typeface="Curlz MT" panose="04040404050702020202" pitchFamily="82" charset="0"/>
                </a:endParaRPr>
              </a:p>
            </p:txBody>
          </p:sp>
        </mc:Choice>
        <mc:Fallback xmlns="">
          <p:sp>
            <p:nvSpPr>
              <p:cNvPr id="3" name="Flowchart: Alternate Process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6" y="4232488"/>
                <a:ext cx="5810816" cy="1610709"/>
              </a:xfrm>
              <a:prstGeom prst="flowChartAlternateProcess">
                <a:avLst/>
              </a:prstGeom>
              <a:blipFill>
                <a:blip r:embed="rId6"/>
                <a:stretch>
                  <a:fillRect l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cxnSpLocks/>
          </p:cNvCxnSpPr>
          <p:nvPr/>
        </p:nvCxnSpPr>
        <p:spPr>
          <a:xfrm>
            <a:off x="2808932" y="3505748"/>
            <a:ext cx="5987173" cy="12078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peech Bubble: Rectangle with Corners Rounded 3"/>
          <p:cNvSpPr/>
          <p:nvPr/>
        </p:nvSpPr>
        <p:spPr>
          <a:xfrm>
            <a:off x="4105790" y="3448526"/>
            <a:ext cx="2537927" cy="783962"/>
          </a:xfrm>
          <a:prstGeom prst="wedgeRoundRectCallout">
            <a:avLst>
              <a:gd name="adj1" fmla="val -49738"/>
              <a:gd name="adj2" fmla="val 12089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Not in TFNP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62369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7073340" y="2843466"/>
            <a:ext cx="3940291" cy="352697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Randomization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1863656" y="2706401"/>
            <a:ext cx="854721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0" dirty="0">
                <a:latin typeface="Curlz MT" panose="04040404050702020202" pitchFamily="82" charset="0"/>
              </a:rPr>
              <a:t>D</a:t>
            </a:r>
            <a:endParaRPr lang="he-IL" sz="8000" dirty="0">
              <a:latin typeface="Curlz MT" panose="04040404050702020202" pitchFamily="82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8365962" y="3876608"/>
            <a:ext cx="1744825" cy="1528692"/>
          </a:xfrm>
          <a:prstGeom prst="ellipse">
            <a:avLst/>
          </a:prstGeom>
          <a:pattFill prst="pct7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5" name="TextBox 24"/>
          <p:cNvSpPr txBox="1"/>
          <p:nvPr/>
        </p:nvSpPr>
        <p:spPr>
          <a:xfrm>
            <a:off x="8403657" y="2188059"/>
            <a:ext cx="1107996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/>
              <a:t>{0,1}</a:t>
            </a:r>
            <a:r>
              <a:rPr lang="en-US" sz="3200" baseline="30000" dirty="0"/>
              <a:t>n</a:t>
            </a:r>
            <a:endParaRPr lang="he-IL" sz="32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977214" y="3776354"/>
                <a:ext cx="547329" cy="58477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214" y="3776354"/>
                <a:ext cx="54732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>
            <a:cxnSpLocks/>
          </p:cNvCxnSpPr>
          <p:nvPr/>
        </p:nvCxnSpPr>
        <p:spPr>
          <a:xfrm>
            <a:off x="2808932" y="3148480"/>
            <a:ext cx="4680835" cy="3013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780921" y="4232488"/>
                <a:ext cx="506485" cy="57342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e-IL" sz="3200" baseline="30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921" y="4232488"/>
                <a:ext cx="506485" cy="5734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lowchart: Connector 35"/>
          <p:cNvSpPr/>
          <p:nvPr/>
        </p:nvSpPr>
        <p:spPr>
          <a:xfrm flipH="1">
            <a:off x="7540922" y="3413578"/>
            <a:ext cx="92170" cy="9217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Flowchart: Connector 37"/>
          <p:cNvSpPr/>
          <p:nvPr/>
        </p:nvSpPr>
        <p:spPr>
          <a:xfrm flipH="1">
            <a:off x="8955068" y="4704853"/>
            <a:ext cx="92170" cy="9217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>
            <a:off x="2808932" y="3505748"/>
            <a:ext cx="5987173" cy="12078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5898" y="1799104"/>
                <a:ext cx="529253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 </a:t>
                </a:r>
                <a:endParaRPr lang="en-US" sz="3200" baseline="-25000" dirty="0">
                  <a:latin typeface="Curlz MT" panose="04040404050702020202" pitchFamily="82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98" y="1799104"/>
                <a:ext cx="5292539" cy="584775"/>
              </a:xfrm>
              <a:prstGeom prst="rect">
                <a:avLst/>
              </a:prstGeom>
              <a:blipFill>
                <a:blip r:embed="rId5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9177654" y="2928158"/>
            <a:ext cx="1744825" cy="1528692"/>
          </a:xfrm>
          <a:prstGeom prst="ellipse">
            <a:avLst/>
          </a:prstGeom>
          <a:pattFill prst="pct7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885070" y="2813169"/>
                <a:ext cx="661528" cy="57342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he-IL" sz="3200" baseline="-25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5070" y="2813169"/>
                <a:ext cx="661528" cy="5734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lowchart: Connector 19"/>
          <p:cNvSpPr/>
          <p:nvPr/>
        </p:nvSpPr>
        <p:spPr>
          <a:xfrm flipH="1">
            <a:off x="10148794" y="3761083"/>
            <a:ext cx="92170" cy="9217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Flowchart: Alternate Process 20"/>
              <p:cNvSpPr/>
              <p:nvPr/>
            </p:nvSpPr>
            <p:spPr>
              <a:xfrm>
                <a:off x="547343" y="4216499"/>
                <a:ext cx="5962328" cy="1610709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Search Problem: </a:t>
                </a:r>
                <a:br>
                  <a:rPr lang="en-US" sz="2800" b="1" dirty="0">
                    <a:solidFill>
                      <a:schemeClr val="tx1"/>
                    </a:solidFill>
                  </a:rPr>
                </a:br>
                <a:r>
                  <a:rPr lang="en-US" sz="28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Curlz MT" panose="04040404050702020202" pitchFamily="82" charset="0"/>
                  </a:rPr>
                  <a:t>D</a:t>
                </a:r>
                <a:r>
                  <a:rPr lang="en-US" sz="2800" dirty="0">
                    <a:solidFill>
                      <a:schemeClr val="tx1"/>
                    </a:solidFill>
                  </a:rPr>
                  <a:t> find w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s.t.</a:t>
                </a:r>
                <a:endParaRPr lang="en-US" sz="2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  <a:latin typeface="Curlz MT" panose="04040404050702020202" pitchFamily="82" charset="0"/>
                </a:endParaRPr>
              </a:p>
            </p:txBody>
          </p:sp>
        </mc:Choice>
        <mc:Fallback xmlns="">
          <p:sp>
            <p:nvSpPr>
              <p:cNvPr id="21" name="Flowchart: Alternate Process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43" y="4216499"/>
                <a:ext cx="5962328" cy="1610709"/>
              </a:xfrm>
              <a:prstGeom prst="flowChartAlternateProcess">
                <a:avLst/>
              </a:prstGeom>
              <a:blipFill>
                <a:blip r:embed="rId7"/>
                <a:stretch>
                  <a:fillRect l="-713" b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peech Bubble: Rectangle with Corners Rounded 19"/>
          <p:cNvSpPr/>
          <p:nvPr/>
        </p:nvSpPr>
        <p:spPr>
          <a:xfrm>
            <a:off x="2815535" y="3427965"/>
            <a:ext cx="2420341" cy="680947"/>
          </a:xfrm>
          <a:prstGeom prst="wedgeRoundRectCallout">
            <a:avLst>
              <a:gd name="adj1" fmla="val -21197"/>
              <a:gd name="adj2" fmla="val 20092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shift of </a:t>
            </a:r>
            <a:r>
              <a:rPr lang="en-US" sz="2400" dirty="0">
                <a:latin typeface="Curlz MT" panose="04040404050702020202" pitchFamily="82" charset="0"/>
              </a:rPr>
              <a:t>D</a:t>
            </a:r>
          </a:p>
        </p:txBody>
      </p:sp>
      <p:sp>
        <p:nvSpPr>
          <p:cNvPr id="23" name="Speech Bubble: Rectangle with Corners Rounded 21"/>
          <p:cNvSpPr/>
          <p:nvPr/>
        </p:nvSpPr>
        <p:spPr>
          <a:xfrm>
            <a:off x="689957" y="3463505"/>
            <a:ext cx="1857540" cy="674547"/>
          </a:xfrm>
          <a:prstGeom prst="wedgeRoundRectCallout">
            <a:avLst>
              <a:gd name="adj1" fmla="val -33718"/>
              <a:gd name="adj2" fmla="val 23393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Distributed</a:t>
            </a:r>
            <a:r>
              <a:rPr lang="en-US" sz="2000" dirty="0"/>
              <a:t> according to </a:t>
            </a:r>
            <a:r>
              <a:rPr lang="en-US" sz="2000" dirty="0">
                <a:latin typeface="Curlz MT" panose="04040404050702020202" pitchFamily="82" charset="0"/>
              </a:rPr>
              <a:t>D</a:t>
            </a:r>
          </a:p>
        </p:txBody>
      </p:sp>
      <p:sp>
        <p:nvSpPr>
          <p:cNvPr id="27" name="Speech Bubble: Rectangle with Corners Rounded 22"/>
          <p:cNvSpPr/>
          <p:nvPr/>
        </p:nvSpPr>
        <p:spPr>
          <a:xfrm>
            <a:off x="5559997" y="3411692"/>
            <a:ext cx="2537927" cy="883121"/>
          </a:xfrm>
          <a:prstGeom prst="wedgeRoundRectCallout">
            <a:avLst>
              <a:gd name="adj1" fmla="val -46416"/>
              <a:gd name="adj2" fmla="val 10038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Not a hard distribution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265218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0" grpId="0" animBg="1"/>
      <p:bldP spid="21" grpId="0" animBg="1"/>
      <p:bldP spid="22" grpId="0" animBg="1"/>
      <p:bldP spid="23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06470" y="2727334"/>
            <a:ext cx="3735623" cy="3526972"/>
          </a:xfrm>
          <a:prstGeom prst="rect">
            <a:avLst/>
          </a:prstGeom>
          <a:pattFill prst="dotGrid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Rectangle 23"/>
          <p:cNvSpPr/>
          <p:nvPr/>
        </p:nvSpPr>
        <p:spPr>
          <a:xfrm>
            <a:off x="7073340" y="2843466"/>
            <a:ext cx="3940291" cy="352697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5067388" y="2181654"/>
            <a:ext cx="854721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0" dirty="0">
                <a:latin typeface="Curlz MT" panose="04040404050702020202" pitchFamily="82" charset="0"/>
              </a:rPr>
              <a:t>D</a:t>
            </a:r>
            <a:endParaRPr lang="he-IL" sz="8000" dirty="0">
              <a:latin typeface="Curlz MT" panose="04040404050702020202" pitchFamily="82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8365962" y="3876608"/>
            <a:ext cx="1744825" cy="1528692"/>
          </a:xfrm>
          <a:prstGeom prst="ellipse">
            <a:avLst/>
          </a:prstGeom>
          <a:pattFill prst="pct7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5" name="TextBox 24"/>
          <p:cNvSpPr txBox="1"/>
          <p:nvPr/>
        </p:nvSpPr>
        <p:spPr>
          <a:xfrm>
            <a:off x="8403657" y="2188059"/>
            <a:ext cx="1107996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/>
              <a:t>{0,1}</a:t>
            </a:r>
            <a:r>
              <a:rPr lang="en-US" sz="3200" baseline="30000" dirty="0"/>
              <a:t>n</a:t>
            </a:r>
            <a:endParaRPr lang="he-IL" sz="32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927702" y="3771142"/>
                <a:ext cx="547329" cy="58477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702" y="3771142"/>
                <a:ext cx="54732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201887" y="4239747"/>
                <a:ext cx="506485" cy="57342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e-IL" sz="3200" baseline="30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887" y="4239747"/>
                <a:ext cx="506485" cy="573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lowchart: Connector 35"/>
          <p:cNvSpPr/>
          <p:nvPr/>
        </p:nvSpPr>
        <p:spPr>
          <a:xfrm flipH="1">
            <a:off x="7540922" y="3413578"/>
            <a:ext cx="92170" cy="9217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Flowchart: Connector 37"/>
          <p:cNvSpPr/>
          <p:nvPr/>
        </p:nvSpPr>
        <p:spPr>
          <a:xfrm flipH="1">
            <a:off x="9419483" y="4713644"/>
            <a:ext cx="92170" cy="9217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160335" y="1650399"/>
                <a:ext cx="431374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>
                    <a:latin typeface="Curlz MT" panose="04040404050702020202" pitchFamily="82" charset="0"/>
                  </a:rPr>
                  <a:t>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dirty="0">
                  <a:latin typeface="Curlz MT" panose="04040404050702020202" pitchFamily="82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335" y="1650399"/>
                <a:ext cx="4313745" cy="584775"/>
              </a:xfrm>
              <a:prstGeom prst="rect">
                <a:avLst/>
              </a:prstGeom>
              <a:blipFill>
                <a:blip r:embed="rId4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/>
          <p:cNvSpPr/>
          <p:nvPr/>
        </p:nvSpPr>
        <p:spPr>
          <a:xfrm>
            <a:off x="974052" y="3760475"/>
            <a:ext cx="2569865" cy="2388397"/>
          </a:xfrm>
          <a:prstGeom prst="ellipse">
            <a:avLst/>
          </a:prstGeom>
          <a:pattFill prst="pct70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3" name="TextBox 22"/>
          <p:cNvSpPr txBox="1"/>
          <p:nvPr/>
        </p:nvSpPr>
        <p:spPr>
          <a:xfrm>
            <a:off x="512224" y="2185537"/>
            <a:ext cx="118173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/>
              <a:t>{0,1}</a:t>
            </a:r>
            <a:r>
              <a:rPr lang="en-US" sz="3200" baseline="30000" dirty="0"/>
              <a:t>m</a:t>
            </a:r>
            <a:endParaRPr lang="he-IL" sz="32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113331" y="4101338"/>
                <a:ext cx="480644" cy="57342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he-IL" sz="3200" baseline="30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331" y="4101338"/>
                <a:ext cx="480644" cy="5734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lowchart: Connector 31"/>
          <p:cNvSpPr/>
          <p:nvPr/>
        </p:nvSpPr>
        <p:spPr>
          <a:xfrm flipH="1">
            <a:off x="974052" y="3297446"/>
            <a:ext cx="92170" cy="9217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Flowchart: Connector 32"/>
          <p:cNvSpPr/>
          <p:nvPr/>
        </p:nvSpPr>
        <p:spPr>
          <a:xfrm flipH="1">
            <a:off x="2212899" y="4646660"/>
            <a:ext cx="92170" cy="9217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>
            <a:off x="1160335" y="3343531"/>
            <a:ext cx="6242454" cy="1259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>
            <a:off x="2390785" y="4713644"/>
            <a:ext cx="6847589" cy="814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943833" y="3657653"/>
                <a:ext cx="630301" cy="58477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833" y="3657653"/>
                <a:ext cx="63030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42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06470" y="2727334"/>
            <a:ext cx="3735623" cy="3526972"/>
          </a:xfrm>
          <a:prstGeom prst="rect">
            <a:avLst/>
          </a:prstGeom>
          <a:pattFill prst="dotGrid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3309100" y="2449575"/>
            <a:ext cx="854721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0" dirty="0">
                <a:latin typeface="Curlz MT" panose="04040404050702020202" pitchFamily="82" charset="0"/>
              </a:rPr>
              <a:t>U</a:t>
            </a:r>
            <a:endParaRPr lang="he-IL" sz="8000" dirty="0">
              <a:latin typeface="Curlz MT" panose="04040404050702020202" pitchFamily="8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974052" y="3760475"/>
            <a:ext cx="2569865" cy="2388397"/>
          </a:xfrm>
          <a:prstGeom prst="ellipse">
            <a:avLst/>
          </a:prstGeom>
          <a:pattFill prst="pct70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3" name="TextBox 22"/>
          <p:cNvSpPr txBox="1"/>
          <p:nvPr/>
        </p:nvSpPr>
        <p:spPr>
          <a:xfrm>
            <a:off x="512224" y="2185537"/>
            <a:ext cx="118173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/>
              <a:t>{0,1}</a:t>
            </a:r>
            <a:r>
              <a:rPr lang="en-US" sz="3200" baseline="30000" dirty="0"/>
              <a:t>m</a:t>
            </a:r>
            <a:endParaRPr lang="he-IL" sz="32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35919" y="2795503"/>
                <a:ext cx="324416" cy="59411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he-IL" sz="3200" baseline="30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19" y="2795503"/>
                <a:ext cx="324416" cy="5941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059977" y="4108970"/>
                <a:ext cx="480644" cy="57342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he-IL" sz="3200" baseline="30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977" y="4108970"/>
                <a:ext cx="480644" cy="5734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lowchart: Connector 31"/>
          <p:cNvSpPr/>
          <p:nvPr/>
        </p:nvSpPr>
        <p:spPr>
          <a:xfrm flipH="1">
            <a:off x="974052" y="3297446"/>
            <a:ext cx="92170" cy="9217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Flowchart: Connector 32"/>
          <p:cNvSpPr/>
          <p:nvPr/>
        </p:nvSpPr>
        <p:spPr>
          <a:xfrm flipH="1">
            <a:off x="2212899" y="4646660"/>
            <a:ext cx="92170" cy="9217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Flowchart: Alternate Process 13"/>
              <p:cNvSpPr/>
              <p:nvPr/>
            </p:nvSpPr>
            <p:spPr>
              <a:xfrm>
                <a:off x="4782763" y="3035951"/>
                <a:ext cx="6547483" cy="1610709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Search Problem: </a:t>
                </a:r>
                <a:br>
                  <a:rPr lang="en-US" sz="2800" b="1" dirty="0">
                    <a:solidFill>
                      <a:schemeClr val="tx1"/>
                    </a:solidFill>
                  </a:rPr>
                </a:br>
                <a:r>
                  <a:rPr lang="en-US" sz="28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urlz MT" panose="04040404050702020202" pitchFamily="82" charset="0"/>
                  </a:rPr>
                  <a:t>U</a:t>
                </a:r>
                <a:r>
                  <a:rPr lang="en-US" sz="2800" dirty="0">
                    <a:solidFill>
                      <a:schemeClr val="tx1"/>
                    </a:solidFill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urlz MT" panose="04040404050702020202" pitchFamily="82" charset="0"/>
                  </a:rPr>
                  <a:t>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  <a:latin typeface="Curlz MT" panose="04040404050702020202" pitchFamily="82" charset="0"/>
                </a:endParaRPr>
              </a:p>
            </p:txBody>
          </p:sp>
        </mc:Choice>
        <mc:Fallback xmlns="">
          <p:sp>
            <p:nvSpPr>
              <p:cNvPr id="14" name="Flowchart: Alternate Process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763" y="3035951"/>
                <a:ext cx="6547483" cy="1610709"/>
              </a:xfrm>
              <a:prstGeom prst="flowChartAlternateProcess">
                <a:avLst/>
              </a:prstGeom>
              <a:blipFill>
                <a:blip r:embed="rId5"/>
                <a:stretch>
                  <a:fillRect l="-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032995" y="3643367"/>
                <a:ext cx="630301" cy="58477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995" y="3643367"/>
                <a:ext cx="63030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160335" y="1650399"/>
                <a:ext cx="431374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>
                    <a:latin typeface="Curlz MT" panose="04040404050702020202" pitchFamily="82" charset="0"/>
                  </a:rPr>
                  <a:t>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dirty="0">
                  <a:latin typeface="Curlz MT" panose="04040404050702020202" pitchFamily="82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335" y="1650399"/>
                <a:ext cx="4313745" cy="584775"/>
              </a:xfrm>
              <a:prstGeom prst="rect">
                <a:avLst/>
              </a:prstGeom>
              <a:blipFill>
                <a:blip r:embed="rId7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778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06470" y="2727334"/>
            <a:ext cx="3735623" cy="3526972"/>
          </a:xfrm>
          <a:prstGeom prst="rect">
            <a:avLst/>
          </a:prstGeom>
          <a:pattFill prst="dotGrid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3309100" y="2449575"/>
            <a:ext cx="854721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0" dirty="0">
                <a:latin typeface="Curlz MT" panose="04040404050702020202" pitchFamily="82" charset="0"/>
              </a:rPr>
              <a:t>U</a:t>
            </a:r>
            <a:endParaRPr lang="he-IL" sz="8000" dirty="0">
              <a:latin typeface="Curlz MT" panose="040404040507020202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98127" y="1542150"/>
                <a:ext cx="536698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3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dirty="0">
                  <a:solidFill>
                    <a:schemeClr val="tx1"/>
                  </a:solidFill>
                  <a:latin typeface="Curlz MT" panose="04040404050702020202" pitchFamily="82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27" y="1542150"/>
                <a:ext cx="536698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/>
          <p:cNvSpPr/>
          <p:nvPr/>
        </p:nvSpPr>
        <p:spPr>
          <a:xfrm>
            <a:off x="974052" y="3760475"/>
            <a:ext cx="2569865" cy="2388397"/>
          </a:xfrm>
          <a:prstGeom prst="ellipse">
            <a:avLst/>
          </a:prstGeom>
          <a:pattFill prst="pct70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3" name="TextBox 22"/>
          <p:cNvSpPr txBox="1"/>
          <p:nvPr/>
        </p:nvSpPr>
        <p:spPr>
          <a:xfrm>
            <a:off x="512224" y="2185537"/>
            <a:ext cx="118173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/>
              <a:t>{0,1}</a:t>
            </a:r>
            <a:r>
              <a:rPr lang="en-US" sz="3200" baseline="30000" dirty="0"/>
              <a:t>m</a:t>
            </a:r>
            <a:endParaRPr lang="he-IL" sz="32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35919" y="2795503"/>
                <a:ext cx="324416" cy="59411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he-IL" sz="3200" baseline="30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19" y="2795503"/>
                <a:ext cx="324416" cy="5941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113331" y="4101338"/>
                <a:ext cx="480644" cy="57342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he-IL" sz="3200" baseline="30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331" y="4101338"/>
                <a:ext cx="480644" cy="5734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lowchart: Connector 31"/>
          <p:cNvSpPr/>
          <p:nvPr/>
        </p:nvSpPr>
        <p:spPr>
          <a:xfrm flipH="1">
            <a:off x="974052" y="3297446"/>
            <a:ext cx="92170" cy="9217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Flowchart: Connector 32"/>
          <p:cNvSpPr/>
          <p:nvPr/>
        </p:nvSpPr>
        <p:spPr>
          <a:xfrm flipH="1">
            <a:off x="2212899" y="4646660"/>
            <a:ext cx="92170" cy="9217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Flowchart: Alternate Process 13"/>
              <p:cNvSpPr/>
              <p:nvPr/>
            </p:nvSpPr>
            <p:spPr>
              <a:xfrm>
                <a:off x="4782764" y="3035951"/>
                <a:ext cx="6194742" cy="1610709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Search Problem: </a:t>
                </a:r>
                <a:br>
                  <a:rPr lang="en-US" sz="2800" b="1" dirty="0">
                    <a:solidFill>
                      <a:schemeClr val="tx1"/>
                    </a:solidFill>
                  </a:rPr>
                </a:br>
                <a:r>
                  <a:rPr lang="en-US" sz="28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urlz MT" panose="04040404050702020202" pitchFamily="82" charset="0"/>
                  </a:rPr>
                  <a:t>U</a:t>
                </a:r>
                <a:r>
                  <a:rPr lang="en-US" sz="2800" dirty="0">
                    <a:solidFill>
                      <a:schemeClr val="tx1"/>
                    </a:solidFill>
                  </a:rPr>
                  <a:t> find w such that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urlz MT" panose="04040404050702020202" pitchFamily="82" charset="0"/>
                  </a:rPr>
                  <a:t>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d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urlz MT" panose="04040404050702020202" pitchFamily="82" charset="0"/>
                  </a:rPr>
                  <a:t>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  <a:latin typeface="Curlz MT" panose="04040404050702020202" pitchFamily="82" charset="0"/>
                </a:endParaRPr>
              </a:p>
            </p:txBody>
          </p:sp>
        </mc:Choice>
        <mc:Fallback xmlns="">
          <p:sp>
            <p:nvSpPr>
              <p:cNvPr id="14" name="Flowchart: Alternate Process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764" y="3035951"/>
                <a:ext cx="6194742" cy="1610709"/>
              </a:xfrm>
              <a:prstGeom prst="flowChartAlternateProcess">
                <a:avLst/>
              </a:prstGeom>
              <a:blipFill>
                <a:blip r:embed="rId6"/>
                <a:stretch>
                  <a:fillRect l="-687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2568937" y="4236768"/>
            <a:ext cx="2569865" cy="2388397"/>
          </a:xfrm>
          <a:prstGeom prst="ellipse">
            <a:avLst/>
          </a:prstGeom>
          <a:pattFill prst="pct70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032995" y="3643367"/>
                <a:ext cx="630301" cy="58477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995" y="3643367"/>
                <a:ext cx="63030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511083" y="4228142"/>
                <a:ext cx="685572" cy="58477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083" y="4228142"/>
                <a:ext cx="685572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</p:spTree>
    <p:extLst>
      <p:ext uri="{BB962C8B-B14F-4D97-AF65-F5344CB8AC3E}">
        <p14:creationId xmlns:p14="http://schemas.microsoft.com/office/powerpoint/2010/main" val="241941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06470" y="2727334"/>
            <a:ext cx="3735623" cy="3526972"/>
          </a:xfrm>
          <a:prstGeom prst="rect">
            <a:avLst/>
          </a:prstGeom>
          <a:pattFill prst="dotGrid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3309100" y="2449575"/>
            <a:ext cx="854721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0" dirty="0">
                <a:latin typeface="Curlz MT" panose="04040404050702020202" pitchFamily="82" charset="0"/>
              </a:rPr>
              <a:t>U</a:t>
            </a:r>
            <a:endParaRPr lang="he-IL" sz="8000" dirty="0">
              <a:latin typeface="Curlz MT" panose="04040404050702020202" pitchFamily="8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974052" y="3760475"/>
            <a:ext cx="2569865" cy="2388397"/>
          </a:xfrm>
          <a:prstGeom prst="ellipse">
            <a:avLst/>
          </a:prstGeom>
          <a:pattFill prst="pct70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3" name="TextBox 22"/>
          <p:cNvSpPr txBox="1"/>
          <p:nvPr/>
        </p:nvSpPr>
        <p:spPr>
          <a:xfrm>
            <a:off x="512224" y="2185537"/>
            <a:ext cx="118173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/>
              <a:t>{0,1}</a:t>
            </a:r>
            <a:r>
              <a:rPr lang="en-US" sz="3200" baseline="30000" dirty="0"/>
              <a:t>m</a:t>
            </a:r>
            <a:endParaRPr lang="he-IL" sz="32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113331" y="4101338"/>
                <a:ext cx="480644" cy="57342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he-IL" sz="3200" baseline="30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331" y="4101338"/>
                <a:ext cx="480644" cy="573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lowchart: Connector 31"/>
          <p:cNvSpPr/>
          <p:nvPr/>
        </p:nvSpPr>
        <p:spPr>
          <a:xfrm flipH="1">
            <a:off x="974052" y="3297446"/>
            <a:ext cx="92170" cy="9217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Flowchart: Connector 32"/>
          <p:cNvSpPr/>
          <p:nvPr/>
        </p:nvSpPr>
        <p:spPr>
          <a:xfrm flipH="1">
            <a:off x="2212899" y="4646660"/>
            <a:ext cx="92170" cy="9217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Flowchart: Alternate Process 13"/>
              <p:cNvSpPr/>
              <p:nvPr/>
            </p:nvSpPr>
            <p:spPr>
              <a:xfrm>
                <a:off x="4782764" y="3035951"/>
                <a:ext cx="6194742" cy="1610709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Search Problem: </a:t>
                </a:r>
                <a:br>
                  <a:rPr lang="en-US" sz="2800" b="1" dirty="0">
                    <a:solidFill>
                      <a:schemeClr val="tx1"/>
                    </a:solidFill>
                  </a:rPr>
                </a:br>
                <a:r>
                  <a:rPr lang="en-US" sz="28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urlz MT" panose="04040404050702020202" pitchFamily="82" charset="0"/>
                  </a:rPr>
                  <a:t>U</a:t>
                </a:r>
                <a:r>
                  <a:rPr lang="en-US" sz="2800" dirty="0">
                    <a:solidFill>
                      <a:schemeClr val="tx1"/>
                    </a:solidFill>
                  </a:rPr>
                  <a:t> find w such that</a:t>
                </a:r>
                <a:br>
                  <a:rPr lang="en-US" sz="280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urlz MT" panose="04040404050702020202" pitchFamily="82" charset="0"/>
                  </a:rPr>
                  <a:t>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for some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i</a:t>
                </a:r>
                <a:endParaRPr lang="en-US" sz="2800" baseline="-25000" dirty="0">
                  <a:solidFill>
                    <a:srgbClr val="FF0000"/>
                  </a:solidFill>
                  <a:latin typeface="Curlz MT" panose="04040404050702020202" pitchFamily="82" charset="0"/>
                </a:endParaRPr>
              </a:p>
            </p:txBody>
          </p:sp>
        </mc:Choice>
        <mc:Fallback xmlns="">
          <p:sp>
            <p:nvSpPr>
              <p:cNvPr id="14" name="Flowchart: Alternate Process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764" y="3035951"/>
                <a:ext cx="6194742" cy="1610709"/>
              </a:xfrm>
              <a:prstGeom prst="flowChartAlternateProcess">
                <a:avLst/>
              </a:prstGeom>
              <a:blipFill>
                <a:blip r:embed="rId4"/>
                <a:stretch>
                  <a:fillRect l="-687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2568937" y="4236768"/>
            <a:ext cx="2569865" cy="2388397"/>
          </a:xfrm>
          <a:prstGeom prst="ellipse">
            <a:avLst/>
          </a:prstGeom>
          <a:pattFill prst="pct70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032995" y="3643367"/>
                <a:ext cx="630301" cy="58477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995" y="3643367"/>
                <a:ext cx="63030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520928" y="4210524"/>
                <a:ext cx="839332" cy="62709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928" y="4210524"/>
                <a:ext cx="839332" cy="6270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98127" y="1542150"/>
                <a:ext cx="5860643" cy="632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3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dirty="0">
                  <a:solidFill>
                    <a:schemeClr val="tx1"/>
                  </a:solidFill>
                  <a:latin typeface="Curlz MT" panose="04040404050702020202" pitchFamily="82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27" y="1542150"/>
                <a:ext cx="5860643" cy="6326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35919" y="2795503"/>
                <a:ext cx="324416" cy="59411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he-IL" sz="3200" baseline="30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19" y="2795503"/>
                <a:ext cx="324416" cy="5941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</p:spTree>
    <p:extLst>
      <p:ext uri="{BB962C8B-B14F-4D97-AF65-F5344CB8AC3E}">
        <p14:creationId xmlns:p14="http://schemas.microsoft.com/office/powerpoint/2010/main" val="1463772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06470" y="2727334"/>
            <a:ext cx="3735623" cy="3526972"/>
          </a:xfrm>
          <a:prstGeom prst="rect">
            <a:avLst/>
          </a:prstGeom>
          <a:pattFill prst="dotGrid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3309100" y="2449575"/>
            <a:ext cx="854721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0" dirty="0">
                <a:latin typeface="Curlz MT" panose="04040404050702020202" pitchFamily="82" charset="0"/>
              </a:rPr>
              <a:t>U</a:t>
            </a:r>
            <a:endParaRPr lang="he-IL" sz="8000" dirty="0">
              <a:latin typeface="Curlz MT" panose="04040404050702020202" pitchFamily="8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974052" y="3760475"/>
            <a:ext cx="2569865" cy="2388397"/>
          </a:xfrm>
          <a:prstGeom prst="ellipse">
            <a:avLst/>
          </a:prstGeom>
          <a:pattFill prst="pct70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3" name="TextBox 22"/>
          <p:cNvSpPr txBox="1"/>
          <p:nvPr/>
        </p:nvSpPr>
        <p:spPr>
          <a:xfrm>
            <a:off x="512224" y="2185537"/>
            <a:ext cx="118173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/>
              <a:t>{0,1}</a:t>
            </a:r>
            <a:r>
              <a:rPr lang="en-US" sz="3200" baseline="30000" dirty="0"/>
              <a:t>m</a:t>
            </a:r>
            <a:endParaRPr lang="he-IL" sz="3200" baseline="30000" dirty="0"/>
          </a:p>
        </p:txBody>
      </p:sp>
      <p:sp>
        <p:nvSpPr>
          <p:cNvPr id="28" name="TextBox 27"/>
          <p:cNvSpPr txBox="1"/>
          <p:nvPr/>
        </p:nvSpPr>
        <p:spPr>
          <a:xfrm>
            <a:off x="835919" y="2795503"/>
            <a:ext cx="324416" cy="5941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r</a:t>
            </a:r>
            <a:endParaRPr lang="he-IL" sz="3200" baseline="30000" dirty="0"/>
          </a:p>
        </p:txBody>
      </p:sp>
      <p:sp>
        <p:nvSpPr>
          <p:cNvPr id="30" name="TextBox 29"/>
          <p:cNvSpPr txBox="1"/>
          <p:nvPr/>
        </p:nvSpPr>
        <p:spPr>
          <a:xfrm>
            <a:off x="2113331" y="4101338"/>
            <a:ext cx="32733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/>
              <a:t>r</a:t>
            </a:r>
            <a:endParaRPr lang="he-IL" sz="3200" baseline="30000" dirty="0"/>
          </a:p>
        </p:txBody>
      </p:sp>
      <p:sp>
        <p:nvSpPr>
          <p:cNvPr id="32" name="Flowchart: Connector 31"/>
          <p:cNvSpPr/>
          <p:nvPr/>
        </p:nvSpPr>
        <p:spPr>
          <a:xfrm flipH="1">
            <a:off x="974052" y="3297446"/>
            <a:ext cx="92170" cy="9217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Flowchart: Connector 32"/>
          <p:cNvSpPr/>
          <p:nvPr/>
        </p:nvSpPr>
        <p:spPr>
          <a:xfrm flipH="1">
            <a:off x="2212899" y="4646660"/>
            <a:ext cx="92170" cy="9217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2568937" y="4236768"/>
            <a:ext cx="2569865" cy="2388397"/>
          </a:xfrm>
          <a:prstGeom prst="ellipse">
            <a:avLst/>
          </a:prstGeom>
          <a:pattFill prst="pct70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7" name="TextBox 26"/>
          <p:cNvSpPr txBox="1"/>
          <p:nvPr/>
        </p:nvSpPr>
        <p:spPr>
          <a:xfrm>
            <a:off x="2032995" y="3643367"/>
            <a:ext cx="430952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/>
              <a:t>L’</a:t>
            </a:r>
            <a:endParaRPr lang="he-IL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570806" y="4177272"/>
                <a:ext cx="839332" cy="62709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806" y="4177272"/>
                <a:ext cx="839332" cy="627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137474" y="2281135"/>
            <a:ext cx="2569865" cy="2388397"/>
          </a:xfrm>
          <a:prstGeom prst="ellipse">
            <a:avLst/>
          </a:prstGeom>
          <a:pattFill prst="pct70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7" name="Oval 16"/>
          <p:cNvSpPr/>
          <p:nvPr/>
        </p:nvSpPr>
        <p:spPr>
          <a:xfrm>
            <a:off x="-53119" y="4101338"/>
            <a:ext cx="2569865" cy="2388397"/>
          </a:xfrm>
          <a:prstGeom prst="ellipse">
            <a:avLst/>
          </a:prstGeom>
          <a:pattFill prst="pct70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9" name="Oval 18"/>
          <p:cNvSpPr/>
          <p:nvPr/>
        </p:nvSpPr>
        <p:spPr>
          <a:xfrm>
            <a:off x="2120582" y="2317561"/>
            <a:ext cx="2569865" cy="2388397"/>
          </a:xfrm>
          <a:prstGeom prst="ellipse">
            <a:avLst/>
          </a:prstGeom>
          <a:pattFill prst="pct70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1" name="Oval 20"/>
          <p:cNvSpPr/>
          <p:nvPr/>
        </p:nvSpPr>
        <p:spPr>
          <a:xfrm>
            <a:off x="1623650" y="4380615"/>
            <a:ext cx="2569865" cy="2388397"/>
          </a:xfrm>
          <a:prstGeom prst="ellipse">
            <a:avLst/>
          </a:prstGeom>
          <a:pattFill prst="pct70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Flowchart: Alternate Process 24"/>
              <p:cNvSpPr/>
              <p:nvPr/>
            </p:nvSpPr>
            <p:spPr>
              <a:xfrm>
                <a:off x="4782764" y="3035951"/>
                <a:ext cx="6194742" cy="1610709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Search Problem: </a:t>
                </a:r>
                <a:br>
                  <a:rPr lang="en-US" sz="2800" b="1" dirty="0">
                    <a:solidFill>
                      <a:schemeClr val="tx1"/>
                    </a:solidFill>
                  </a:rPr>
                </a:br>
                <a:r>
                  <a:rPr lang="en-US" sz="28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urlz MT" panose="04040404050702020202" pitchFamily="82" charset="0"/>
                  </a:rPr>
                  <a:t>U</a:t>
                </a:r>
                <a:r>
                  <a:rPr lang="en-US" sz="2800" dirty="0">
                    <a:solidFill>
                      <a:schemeClr val="tx1"/>
                    </a:solidFill>
                  </a:rPr>
                  <a:t> find w such that</a:t>
                </a:r>
                <a:br>
                  <a:rPr lang="en-US" sz="280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urlz MT" panose="04040404050702020202" pitchFamily="82" charset="0"/>
                  </a:rPr>
                  <a:t>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for some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i</a:t>
                </a:r>
                <a:endParaRPr lang="en-US" sz="2800" baseline="-25000" dirty="0">
                  <a:solidFill>
                    <a:srgbClr val="FF0000"/>
                  </a:solidFill>
                  <a:latin typeface="Curlz MT" panose="04040404050702020202" pitchFamily="82" charset="0"/>
                </a:endParaRPr>
              </a:p>
            </p:txBody>
          </p:sp>
        </mc:Choice>
        <mc:Fallback xmlns="">
          <p:sp>
            <p:nvSpPr>
              <p:cNvPr id="25" name="Flowchart: Alternate Process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764" y="3035951"/>
                <a:ext cx="6194742" cy="1610709"/>
              </a:xfrm>
              <a:prstGeom prst="flowChartAlternateProcess">
                <a:avLst/>
              </a:prstGeom>
              <a:blipFill>
                <a:blip r:embed="rId5"/>
                <a:stretch>
                  <a:fillRect l="-687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peech Bubble: Rectangle with Corners Rounded 23"/>
          <p:cNvSpPr/>
          <p:nvPr/>
        </p:nvSpPr>
        <p:spPr>
          <a:xfrm>
            <a:off x="8117633" y="4853975"/>
            <a:ext cx="2537927" cy="883121"/>
          </a:xfrm>
          <a:prstGeom prst="wedgeRoundRectCallout">
            <a:avLst>
              <a:gd name="adj1" fmla="val -35647"/>
              <a:gd name="adj2" fmla="val -9054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Hard distribution?</a:t>
            </a:r>
            <a:endParaRPr lang="he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98127" y="1542150"/>
                <a:ext cx="5860643" cy="632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3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dirty="0">
                  <a:solidFill>
                    <a:schemeClr val="tx1"/>
                  </a:solidFill>
                  <a:latin typeface="Curlz MT" panose="04040404050702020202" pitchFamily="82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27" y="1542150"/>
                <a:ext cx="5860643" cy="632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</p:spTree>
    <p:extLst>
      <p:ext uri="{BB962C8B-B14F-4D97-AF65-F5344CB8AC3E}">
        <p14:creationId xmlns:p14="http://schemas.microsoft.com/office/powerpoint/2010/main" val="243432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1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2811" y="1770611"/>
            <a:ext cx="9720073" cy="4023360"/>
          </a:xfrm>
        </p:spPr>
        <p:txBody>
          <a:bodyPr>
            <a:normAutofit/>
          </a:bodyPr>
          <a:lstStyle/>
          <a:p>
            <a:r>
              <a:rPr lang="en-US" sz="2800" dirty="0"/>
              <a:t>The instance is the </a:t>
            </a:r>
            <a:r>
              <a:rPr lang="en-US" sz="2800" dirty="0">
                <a:solidFill>
                  <a:srgbClr val="FF0000"/>
                </a:solidFill>
              </a:rPr>
              <a:t>random coins </a:t>
            </a:r>
            <a:r>
              <a:rPr lang="en-US" sz="2800" dirty="0"/>
              <a:t>of the distribution</a:t>
            </a:r>
          </a:p>
          <a:p>
            <a:r>
              <a:rPr lang="en-US" sz="2800" dirty="0"/>
              <a:t>Can we </a:t>
            </a:r>
            <a:r>
              <a:rPr lang="en-US" sz="2800" dirty="0">
                <a:solidFill>
                  <a:srgbClr val="FF0000"/>
                </a:solidFill>
              </a:rPr>
              <a:t>learn anything </a:t>
            </a:r>
            <a:r>
              <a:rPr lang="en-US" sz="2800" dirty="0"/>
              <a:t>from the random coins about the solution?</a:t>
            </a:r>
          </a:p>
          <a:p>
            <a:pPr lvl="1"/>
            <a:r>
              <a:rPr lang="en-US" sz="2400" dirty="0"/>
              <a:t>Think of the planted clique vs. random SAT</a:t>
            </a:r>
          </a:p>
          <a:p>
            <a:r>
              <a:rPr lang="en-US" sz="2800" dirty="0"/>
              <a:t>We need the distribution to be a </a:t>
            </a:r>
            <a:r>
              <a:rPr lang="en-US" sz="2800" dirty="0">
                <a:solidFill>
                  <a:srgbClr val="FF0000"/>
                </a:solidFill>
              </a:rPr>
              <a:t>“public-coin” </a:t>
            </a:r>
            <a:r>
              <a:rPr lang="en-US" sz="2800" dirty="0"/>
              <a:t>distribution</a:t>
            </a:r>
          </a:p>
          <a:p>
            <a:r>
              <a:rPr lang="en-US" sz="2800" dirty="0"/>
              <a:t>Do such distributions necessarily </a:t>
            </a:r>
            <a:r>
              <a:rPr lang="en-US" sz="2800" dirty="0">
                <a:solidFill>
                  <a:srgbClr val="FF0000"/>
                </a:solidFill>
              </a:rPr>
              <a:t>exist</a:t>
            </a:r>
            <a:r>
              <a:rPr lang="en-US" sz="2800" dirty="0"/>
              <a:t>?</a:t>
            </a:r>
          </a:p>
          <a:p>
            <a:endParaRPr lang="he-IL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1069936" y="4468408"/>
            <a:ext cx="10515600" cy="1325563"/>
            <a:chOff x="0" y="0"/>
            <a:chExt cx="10515600" cy="1325563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0" y="0"/>
              <a:ext cx="10515600" cy="132556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/>
            <p:cNvSpPr txBox="1"/>
            <p:nvPr/>
          </p:nvSpPr>
          <p:spPr>
            <a:xfrm>
              <a:off x="38824" y="38824"/>
              <a:ext cx="10437952" cy="1247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lvl="0" indent="0" algn="ctr" defTabSz="1555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kern="1200" dirty="0"/>
                <a:t>Theorem: There exists a reduction </a:t>
              </a:r>
              <a:r>
                <a:rPr lang="en-US" sz="3500" kern="1200" dirty="0">
                  <a:solidFill>
                    <a:schemeClr val="bg1"/>
                  </a:solidFill>
                </a:rPr>
                <a:t>from</a:t>
              </a:r>
              <a:br>
                <a:rPr lang="en-US" sz="3500" kern="1200" dirty="0">
                  <a:solidFill>
                    <a:schemeClr val="bg1"/>
                  </a:solidFill>
                </a:rPr>
              </a:br>
              <a:r>
                <a:rPr lang="en-US" sz="3500" b="1" kern="1200" dirty="0">
                  <a:solidFill>
                    <a:srgbClr val="FF0000"/>
                  </a:solidFill>
                </a:rPr>
                <a:t>private-coin</a:t>
              </a:r>
              <a:r>
                <a:rPr lang="en-US" sz="3500" b="1" kern="1200" dirty="0">
                  <a:solidFill>
                    <a:schemeClr val="bg1"/>
                  </a:solidFill>
                </a:rPr>
                <a:t> to </a:t>
              </a:r>
              <a:r>
                <a:rPr lang="en-US" sz="3500" b="1" kern="1200" dirty="0">
                  <a:solidFill>
                    <a:srgbClr val="92D050"/>
                  </a:solidFill>
                </a:rPr>
                <a:t>public-coin</a:t>
              </a:r>
              <a:endParaRPr lang="he-IL" sz="3500" b="1" i="1" kern="1200" dirty="0">
                <a:solidFill>
                  <a:srgbClr val="92D050"/>
                </a:solidFill>
              </a:endParaRPr>
            </a:p>
          </p:txBody>
        </p:sp>
      </p:grpSp>
      <p:sp>
        <p:nvSpPr>
          <p:cNvPr id="7" name="Speech Bubble: Rectangle with Corners Rounded 6"/>
          <p:cNvSpPr/>
          <p:nvPr/>
        </p:nvSpPr>
        <p:spPr>
          <a:xfrm>
            <a:off x="425303" y="5655341"/>
            <a:ext cx="4761669" cy="1030608"/>
          </a:xfrm>
          <a:prstGeom prst="wedgeRoundRectCallout">
            <a:avLst>
              <a:gd name="adj1" fmla="val -10714"/>
              <a:gd name="adj2" fmla="val -75637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/>
              <a:t>Proof goes through </a:t>
            </a:r>
            <a:r>
              <a:rPr lang="en-US" sz="2400" b="1" dirty="0"/>
              <a:t>universal one-way hash function</a:t>
            </a:r>
            <a:endParaRPr lang="he-IL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686799" y="5332306"/>
            <a:ext cx="3158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dirty="0" err="1"/>
              <a:t>Impagliazzo</a:t>
            </a:r>
            <a:r>
              <a:rPr lang="en-US" sz="2400" dirty="0"/>
              <a:t>-Levin 90]</a:t>
            </a:r>
            <a:endParaRPr lang="en-US" sz="2400" i="1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Hard Distribution?</a:t>
            </a:r>
          </a:p>
        </p:txBody>
      </p:sp>
    </p:spTree>
    <p:extLst>
      <p:ext uri="{BB962C8B-B14F-4D97-AF65-F5344CB8AC3E}">
        <p14:creationId xmlns:p14="http://schemas.microsoft.com/office/powerpoint/2010/main" val="216158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6388" y="1883815"/>
                <a:ext cx="10515600" cy="4847180"/>
              </a:xfrm>
            </p:spPr>
            <p:txBody>
              <a:bodyPr>
                <a:noAutofit/>
              </a:bodyPr>
              <a:lstStyle/>
              <a:p>
                <a:r>
                  <a:rPr lang="en-US" sz="2800" dirty="0"/>
                  <a:t>A random set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8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satisfies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800" dirty="0"/>
                  <a:t> is hard for </a:t>
                </a:r>
                <a:r>
                  <a:rPr lang="en-US" sz="2800" b="1" dirty="0">
                    <a:latin typeface="Curlz MT" panose="04040404050702020202" pitchFamily="82" charset="0"/>
                  </a:rPr>
                  <a:t>U</a:t>
                </a:r>
                <a:endParaRPr lang="en-US" sz="2800" b="1" dirty="0"/>
              </a:p>
              <a:p>
                <a:r>
                  <a:rPr lang="en-US" sz="2800" dirty="0"/>
                  <a:t>Can we find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8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800" dirty="0"/>
                  <a:t>deterministically?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Solution #1: hard-wire them </a:t>
                </a:r>
                <a:r>
                  <a:rPr lang="en-US" sz="2800" dirty="0">
                    <a:solidFill>
                      <a:srgbClr val="FF0000"/>
                    </a:solidFill>
                  </a:rPr>
                  <a:t>non-uniformly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br>
                  <a:rPr lang="en-US" sz="2800" dirty="0">
                    <a:solidFill>
                      <a:srgbClr val="FF0000"/>
                    </a:solidFill>
                  </a:rPr>
                </a:br>
                <a:r>
                  <a:rPr lang="en-US" sz="2800" dirty="0">
                    <a:solidFill>
                      <a:srgbClr val="FF0000"/>
                    </a:solidFill>
                  </a:rPr>
                  <a:t>			</a:t>
                </a:r>
                <a:r>
                  <a:rPr lang="en-US" sz="2800" b="1" dirty="0"/>
                  <a:t>A hard problem in (non-uniform) TFNP</a:t>
                </a:r>
              </a:p>
              <a:p>
                <a:r>
                  <a:rPr lang="en-US" sz="2800" dirty="0"/>
                  <a:t>Solution #2: use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derandomization</a:t>
                </a:r>
                <a:r>
                  <a:rPr lang="en-US" sz="2800" dirty="0"/>
                  <a:t> (Nisan-</a:t>
                </a:r>
                <a:r>
                  <a:rPr lang="en-US" sz="2800" dirty="0" err="1"/>
                  <a:t>Wigderson</a:t>
                </a:r>
                <a:r>
                  <a:rPr lang="en-US" sz="2800" dirty="0"/>
                  <a:t> PRG)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br>
                  <a:rPr lang="en-US" sz="2800" dirty="0"/>
                </a:br>
                <a:r>
                  <a:rPr lang="en-US" sz="2800" dirty="0"/>
                  <a:t>			</a:t>
                </a:r>
                <a:r>
                  <a:rPr lang="en-US" sz="2800" b="1" dirty="0"/>
                  <a:t>A hard problem in TFNP assuming NW-PRG</a:t>
                </a:r>
              </a:p>
              <a:p>
                <a:pPr lvl="1"/>
                <a:endParaRPr lang="en-US" sz="2400" dirty="0"/>
              </a:p>
              <a:p>
                <a:endParaRPr lang="en-US" sz="2800" dirty="0"/>
              </a:p>
              <a:p>
                <a:endParaRPr lang="he-IL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6388" y="1883815"/>
                <a:ext cx="10515600" cy="4847180"/>
              </a:xfrm>
              <a:blipFill>
                <a:blip r:embed="rId3"/>
                <a:stretch>
                  <a:fillRect l="-696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Good Shift</a:t>
            </a:r>
          </a:p>
        </p:txBody>
      </p:sp>
    </p:spTree>
    <p:extLst>
      <p:ext uri="{BB962C8B-B14F-4D97-AF65-F5344CB8AC3E}">
        <p14:creationId xmlns:p14="http://schemas.microsoft.com/office/powerpoint/2010/main" val="192186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18207" y="1693904"/>
            <a:ext cx="4525598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2800" dirty="0"/>
              <a:t>Assume a hard function exists</a:t>
            </a:r>
            <a:endParaRPr lang="he-IL" sz="2800" dirty="0"/>
          </a:p>
        </p:txBody>
      </p:sp>
      <p:sp>
        <p:nvSpPr>
          <p:cNvPr id="6" name="Down Arrow 5"/>
          <p:cNvSpPr/>
          <p:nvPr/>
        </p:nvSpPr>
        <p:spPr>
          <a:xfrm>
            <a:off x="6192340" y="2564552"/>
            <a:ext cx="407406" cy="5794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4149722" y="3505020"/>
            <a:ext cx="4804329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2800" dirty="0"/>
              <a:t>Exists pseudorandom generator</a:t>
            </a:r>
            <a:endParaRPr lang="he-IL" sz="2800" dirty="0"/>
          </a:p>
        </p:txBody>
      </p:sp>
      <p:sp>
        <p:nvSpPr>
          <p:cNvPr id="8" name="Down Arrow 7"/>
          <p:cNvSpPr/>
          <p:nvPr/>
        </p:nvSpPr>
        <p:spPr>
          <a:xfrm>
            <a:off x="6192340" y="4376611"/>
            <a:ext cx="407406" cy="5794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4977090" y="5263922"/>
            <a:ext cx="3245312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2800" dirty="0"/>
              <a:t>We can </a:t>
            </a:r>
            <a:r>
              <a:rPr lang="en-US" sz="2800" dirty="0" err="1"/>
              <a:t>derandomize</a:t>
            </a:r>
            <a:endParaRPr lang="he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9"/>
              <p:cNvSpPr/>
              <p:nvPr/>
            </p:nvSpPr>
            <p:spPr>
              <a:xfrm>
                <a:off x="1526389" y="2352529"/>
                <a:ext cx="3664748" cy="957315"/>
              </a:xfrm>
              <a:prstGeom prst="wedgeRoundRectCallout">
                <a:avLst>
                  <a:gd name="adj1" fmla="val 36473"/>
                  <a:gd name="adj2" fmla="val -72492"/>
                  <a:gd name="adj3" fmla="val 1666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sz="2400" dirty="0"/>
                  <a:t>∃ 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dirty="0"/>
                  <a:t> E that has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Π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-circuit </a:t>
                </a:r>
                <a:r>
                  <a:rPr lang="en-US" sz="2400" dirty="0"/>
                  <a:t>complexity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𝑂</m:t>
                        </m:r>
                        <m:r>
                          <a:rPr lang="en-US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he-IL" sz="2400" dirty="0"/>
              </a:p>
            </p:txBody>
          </p:sp>
        </mc:Choice>
        <mc:Fallback xmlns="">
          <p:sp>
            <p:nvSpPr>
              <p:cNvPr id="14" name="Rounded 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389" y="2352529"/>
                <a:ext cx="3664748" cy="957315"/>
              </a:xfrm>
              <a:prstGeom prst="wedgeRoundRectCallout">
                <a:avLst>
                  <a:gd name="adj1" fmla="val 36473"/>
                  <a:gd name="adj2" fmla="val -72492"/>
                  <a:gd name="adj3" fmla="val 16667"/>
                </a:avLst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9"/>
              <p:cNvSpPr/>
              <p:nvPr/>
            </p:nvSpPr>
            <p:spPr>
              <a:xfrm>
                <a:off x="1430089" y="4028240"/>
                <a:ext cx="3356838" cy="957315"/>
              </a:xfrm>
              <a:prstGeom prst="wedgeRoundRectCallout">
                <a:avLst>
                  <a:gd name="adj1" fmla="val 57790"/>
                  <a:gd name="adj2" fmla="val -52467"/>
                  <a:gd name="adj3" fmla="val 1666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sz="2400" dirty="0"/>
                  <a:t>Against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Π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-circuits</a:t>
                </a:r>
                <a:endParaRPr lang="he-IL" sz="2400" dirty="0"/>
              </a:p>
            </p:txBody>
          </p:sp>
        </mc:Choice>
        <mc:Fallback xmlns="">
          <p:sp>
            <p:nvSpPr>
              <p:cNvPr id="15" name="Rounded 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89" y="4028240"/>
                <a:ext cx="3356838" cy="957315"/>
              </a:xfrm>
              <a:prstGeom prst="wedgeRoundRectCallout">
                <a:avLst>
                  <a:gd name="adj1" fmla="val 57790"/>
                  <a:gd name="adj2" fmla="val -52467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ular Callout 9"/>
          <p:cNvSpPr/>
          <p:nvPr/>
        </p:nvSpPr>
        <p:spPr>
          <a:xfrm>
            <a:off x="1500069" y="5342558"/>
            <a:ext cx="3216878" cy="957315"/>
          </a:xfrm>
          <a:prstGeom prst="wedgeRoundRectCallout">
            <a:avLst>
              <a:gd name="adj1" fmla="val 59898"/>
              <a:gd name="adj2" fmla="val -25991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400" dirty="0"/>
              <a:t>Combine all shifts to one good shift</a:t>
            </a:r>
            <a:endParaRPr lang="he-IL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Nisan-</a:t>
            </a:r>
            <a:r>
              <a:rPr lang="en-US" dirty="0" err="1"/>
              <a:t>Wigderson</a:t>
            </a:r>
            <a:r>
              <a:rPr lang="en-US" dirty="0"/>
              <a:t> Pseudorandom Generator</a:t>
            </a:r>
          </a:p>
        </p:txBody>
      </p:sp>
    </p:spTree>
    <p:extLst>
      <p:ext uri="{BB962C8B-B14F-4D97-AF65-F5344CB8AC3E}">
        <p14:creationId xmlns:p14="http://schemas.microsoft.com/office/powerpoint/2010/main" val="199200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950" y="1501327"/>
            <a:ext cx="6884566" cy="45961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7453">
            <a:off x="969211" y="1541217"/>
            <a:ext cx="6021804" cy="45163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1161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385" y="721839"/>
            <a:ext cx="2648036" cy="1143000"/>
          </a:xfrm>
        </p:spPr>
        <p:txBody>
          <a:bodyPr/>
          <a:lstStyle/>
          <a:p>
            <a:r>
              <a:rPr lang="en-US" dirty="0"/>
              <a:t>Hardness</a:t>
            </a:r>
            <a:endParaRPr lang="he-IL" dirty="0"/>
          </a:p>
        </p:txBody>
      </p:sp>
      <p:sp>
        <p:nvSpPr>
          <p:cNvPr id="4" name="AutoShape 2" descr="Image result for black box"/>
          <p:cNvSpPr>
            <a:spLocks noChangeAspect="1" noChangeArrowheads="1"/>
          </p:cNvSpPr>
          <p:nvPr/>
        </p:nvSpPr>
        <p:spPr bwMode="auto">
          <a:xfrm>
            <a:off x="11897784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46400" y="1134422"/>
            <a:ext cx="5695312" cy="5408028"/>
            <a:chOff x="152400" y="909562"/>
            <a:chExt cx="5400000" cy="5867400"/>
          </a:xfrm>
        </p:grpSpPr>
        <p:sp>
          <p:nvSpPr>
            <p:cNvPr id="7" name="Oval 6"/>
            <p:cNvSpPr/>
            <p:nvPr/>
          </p:nvSpPr>
          <p:spPr>
            <a:xfrm>
              <a:off x="152400" y="909562"/>
              <a:ext cx="5400000" cy="5867400"/>
            </a:xfrm>
            <a:prstGeom prst="ellipse">
              <a:avLst/>
            </a:prstGeom>
            <a:solidFill>
              <a:srgbClr val="F7F5F9"/>
            </a:solidFill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143520" y="1007025"/>
                  <a:ext cx="1220771" cy="5898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933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𝑻𝑭𝑵𝑷</m:t>
                        </m:r>
                      </m:oMath>
                    </m:oMathPara>
                  </a14:m>
                  <a:endParaRPr kumimoji="0" lang="en-GB" sz="293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520" y="1007024"/>
                  <a:ext cx="760064" cy="43088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5206315" y="1621406"/>
            <a:ext cx="2820085" cy="4459572"/>
            <a:chOff x="1787914" y="1671562"/>
            <a:chExt cx="2422800" cy="5040000"/>
          </a:xfrm>
        </p:grpSpPr>
        <p:sp>
          <p:nvSpPr>
            <p:cNvPr id="11" name="Oval 10"/>
            <p:cNvSpPr/>
            <p:nvPr/>
          </p:nvSpPr>
          <p:spPr>
            <a:xfrm>
              <a:off x="1787914" y="1671562"/>
              <a:ext cx="2422800" cy="5040000"/>
            </a:xfrm>
            <a:prstGeom prst="ellipse">
              <a:avLst/>
            </a:prstGeom>
            <a:solidFill>
              <a:schemeClr val="accent5">
                <a:lumMod val="50000"/>
                <a:alpha val="14902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694015" y="1711550"/>
                  <a:ext cx="896818" cy="6144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933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𝑷𝑷𝑷</m:t>
                        </m:r>
                      </m:oMath>
                    </m:oMathPara>
                  </a14:m>
                  <a:endParaRPr kumimoji="0" lang="en-GB" sz="2933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4015" y="1711550"/>
                  <a:ext cx="623008" cy="43088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6107979" y="2521109"/>
            <a:ext cx="1727916" cy="3410660"/>
            <a:chOff x="2587806" y="3144375"/>
            <a:chExt cx="1522486" cy="3600000"/>
          </a:xfrm>
        </p:grpSpPr>
        <p:sp>
          <p:nvSpPr>
            <p:cNvPr id="14" name="Oval 13"/>
            <p:cNvSpPr/>
            <p:nvPr/>
          </p:nvSpPr>
          <p:spPr>
            <a:xfrm rot="703808">
              <a:off x="2587806" y="3144375"/>
              <a:ext cx="1440000" cy="3600000"/>
            </a:xfrm>
            <a:prstGeom prst="ellipse">
              <a:avLst/>
            </a:prstGeom>
            <a:solidFill>
              <a:srgbClr val="006600">
                <a:alpha val="1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2950410" y="3442406"/>
                  <a:ext cx="1159882" cy="5738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933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𝑷𝑷𝑨𝑫</m:t>
                        </m:r>
                      </m:oMath>
                    </m:oMathPara>
                  </a14:m>
                  <a:endParaRPr kumimoji="0" lang="en-GB" sz="2933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0410" y="3442406"/>
                  <a:ext cx="775693" cy="430888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2000" r="-68519" b="-80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141380" y="4343401"/>
            <a:ext cx="864339" cy="1289236"/>
            <a:chOff x="2550949" y="5265600"/>
            <a:chExt cx="816029" cy="1440000"/>
          </a:xfrm>
        </p:grpSpPr>
        <p:sp>
          <p:nvSpPr>
            <p:cNvPr id="17" name="Oval 16"/>
            <p:cNvSpPr/>
            <p:nvPr/>
          </p:nvSpPr>
          <p:spPr>
            <a:xfrm>
              <a:off x="2601268" y="5265600"/>
              <a:ext cx="720000" cy="144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550949" y="5374899"/>
                  <a:ext cx="816029" cy="5615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667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𝑪𝑳𝑺</m:t>
                        </m:r>
                      </m:oMath>
                    </m:oMathPara>
                  </a14:m>
                  <a:endParaRPr kumimoji="0" lang="en-GB" sz="26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0949" y="5374899"/>
                  <a:ext cx="797570" cy="45132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ectangular Callout 19"/>
          <p:cNvSpPr/>
          <p:nvPr/>
        </p:nvSpPr>
        <p:spPr>
          <a:xfrm>
            <a:off x="8078960" y="990600"/>
            <a:ext cx="3706641" cy="1421064"/>
          </a:xfrm>
          <a:prstGeom prst="wedgeRectCallout">
            <a:avLst>
              <a:gd name="adj1" fmla="val -81404"/>
              <a:gd name="adj2" fmla="val 39156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Collision resistant hash /</a:t>
            </a:r>
            <a:b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one-way permutation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[Pap94]</a:t>
            </a:r>
            <a:endParaRPr kumimoji="0" lang="he-IL" sz="2667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8229602" y="5257800"/>
            <a:ext cx="3149599" cy="804483"/>
          </a:xfrm>
          <a:prstGeom prst="wedgeRectCallout">
            <a:avLst>
              <a:gd name="adj1" fmla="val -79577"/>
              <a:gd name="adj2" fmla="val -196595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Obfuscation/FE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[BPR15]</a:t>
            </a:r>
            <a:endParaRPr kumimoji="0" lang="he-IL" sz="2667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093632" y="1816826"/>
            <a:ext cx="2771545" cy="4433028"/>
            <a:chOff x="1051922" y="1975913"/>
            <a:chExt cx="1762036" cy="5040000"/>
          </a:xfrm>
        </p:grpSpPr>
        <p:sp>
          <p:nvSpPr>
            <p:cNvPr id="25" name="Oval 24"/>
            <p:cNvSpPr/>
            <p:nvPr/>
          </p:nvSpPr>
          <p:spPr>
            <a:xfrm rot="19800000" flipV="1">
              <a:off x="1051922" y="1975913"/>
              <a:ext cx="1762036" cy="5040000"/>
            </a:xfrm>
            <a:prstGeom prst="ellipse">
              <a:avLst/>
            </a:prstGeom>
            <a:solidFill>
              <a:srgbClr val="FF0000">
                <a:alpha val="1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1085147" y="2412799"/>
                  <a:ext cx="606583" cy="6181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933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𝑷𝑳𝑺</m:t>
                        </m:r>
                      </m:oMath>
                    </m:oMathPara>
                  </a14:m>
                  <a:endParaRPr kumimoji="0" lang="en-GB" sz="293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147" y="2412798"/>
                  <a:ext cx="572513" cy="430887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t="-13043" r="-24324" b="-95652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Oval 2"/>
          <p:cNvSpPr/>
          <p:nvPr/>
        </p:nvSpPr>
        <p:spPr>
          <a:xfrm>
            <a:off x="8287523" y="3970681"/>
            <a:ext cx="203199" cy="217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122914" y="3430396"/>
            <a:ext cx="203199" cy="217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3352801" y="4269616"/>
            <a:ext cx="203199" cy="217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543961" y="3935857"/>
            <a:ext cx="1899956" cy="1008166"/>
          </a:xfrm>
          <a:prstGeom prst="wedgeRectCallout">
            <a:avLst>
              <a:gd name="adj1" fmla="val 101668"/>
              <a:gd name="adj2" fmla="val -7270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Ramsey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[KN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17]</a:t>
            </a:r>
          </a:p>
        </p:txBody>
      </p:sp>
      <p:sp>
        <p:nvSpPr>
          <p:cNvPr id="37" name="Rectangular Callout 36"/>
          <p:cNvSpPr/>
          <p:nvPr/>
        </p:nvSpPr>
        <p:spPr>
          <a:xfrm>
            <a:off x="9353124" y="3879062"/>
            <a:ext cx="579156" cy="655575"/>
          </a:xfrm>
          <a:prstGeom prst="wedgeRectCallout">
            <a:avLst>
              <a:gd name="adj1" fmla="val -218338"/>
              <a:gd name="adj2" fmla="val -18729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  <a:endParaRPr kumimoji="0" lang="en-US" sz="2933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2205139" y="5373720"/>
            <a:ext cx="2364372" cy="965529"/>
          </a:xfrm>
          <a:prstGeom prst="wedgeRectCallout">
            <a:avLst>
              <a:gd name="adj1" fmla="val 133773"/>
              <a:gd name="adj2" fmla="val -68877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Obfuscation/FE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[H</a:t>
            </a: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</a:t>
            </a: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17]</a:t>
            </a:r>
            <a:endParaRPr kumimoji="0" lang="he-IL" sz="2667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ular Callout 18"/>
              <p:cNvSpPr/>
              <p:nvPr/>
            </p:nvSpPr>
            <p:spPr>
              <a:xfrm>
                <a:off x="225557" y="2751632"/>
                <a:ext cx="2729865" cy="898865"/>
              </a:xfrm>
              <a:prstGeom prst="wedgeRectCallout">
                <a:avLst>
                  <a:gd name="adj1" fmla="val 59835"/>
                  <a:gd name="adj2" fmla="val 3628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lvl="0" algn="ctr" defTabSz="914400">
                  <a:defRPr/>
                </a:pPr>
                <a:r>
                  <a:rPr lang="en-US" sz="3200" dirty="0">
                    <a:solidFill>
                      <a:schemeClr val="bg1"/>
                    </a:solidFill>
                    <a:latin typeface="Calibri"/>
                  </a:rPr>
                  <a:t>P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Calibri"/>
                  </a:rPr>
                  <a:t> NP ?</a:t>
                </a:r>
              </a:p>
            </p:txBody>
          </p:sp>
        </mc:Choice>
        <mc:Fallback xmlns="">
          <p:sp>
            <p:nvSpPr>
              <p:cNvPr id="19" name="Rectangular Callout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57" y="2751632"/>
                <a:ext cx="2729865" cy="898865"/>
              </a:xfrm>
              <a:prstGeom prst="wedgeRectCallout">
                <a:avLst>
                  <a:gd name="adj1" fmla="val 59835"/>
                  <a:gd name="adj2" fmla="val 36284"/>
                </a:avLst>
              </a:prstGeom>
              <a:blipFill>
                <a:blip r:embed="rId11"/>
                <a:stretch>
                  <a:fillRect b="-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56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385" y="721839"/>
            <a:ext cx="2648036" cy="1143000"/>
          </a:xfrm>
        </p:spPr>
        <p:txBody>
          <a:bodyPr/>
          <a:lstStyle/>
          <a:p>
            <a:r>
              <a:rPr lang="en-US" dirty="0"/>
              <a:t>Hardness</a:t>
            </a:r>
            <a:endParaRPr lang="he-IL" dirty="0"/>
          </a:p>
        </p:txBody>
      </p:sp>
      <p:sp>
        <p:nvSpPr>
          <p:cNvPr id="4" name="AutoShape 2" descr="Image result for black box"/>
          <p:cNvSpPr>
            <a:spLocks noChangeAspect="1" noChangeArrowheads="1"/>
          </p:cNvSpPr>
          <p:nvPr/>
        </p:nvSpPr>
        <p:spPr bwMode="auto">
          <a:xfrm>
            <a:off x="11897784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46400" y="1134422"/>
            <a:ext cx="5695312" cy="5408028"/>
            <a:chOff x="152400" y="909562"/>
            <a:chExt cx="5400000" cy="5867400"/>
          </a:xfrm>
        </p:grpSpPr>
        <p:sp>
          <p:nvSpPr>
            <p:cNvPr id="7" name="Oval 6"/>
            <p:cNvSpPr/>
            <p:nvPr/>
          </p:nvSpPr>
          <p:spPr>
            <a:xfrm>
              <a:off x="152400" y="909562"/>
              <a:ext cx="5400000" cy="5867400"/>
            </a:xfrm>
            <a:prstGeom prst="ellipse">
              <a:avLst/>
            </a:prstGeom>
            <a:solidFill>
              <a:srgbClr val="F7F5F9"/>
            </a:solidFill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143520" y="1007025"/>
                  <a:ext cx="1220771" cy="5898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933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𝑻𝑭𝑵𝑷</m:t>
                        </m:r>
                      </m:oMath>
                    </m:oMathPara>
                  </a14:m>
                  <a:endParaRPr kumimoji="0" lang="en-GB" sz="293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520" y="1007024"/>
                  <a:ext cx="760064" cy="43088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5206315" y="1621406"/>
            <a:ext cx="2820085" cy="4459572"/>
            <a:chOff x="1787914" y="1671562"/>
            <a:chExt cx="2422800" cy="5040000"/>
          </a:xfrm>
        </p:grpSpPr>
        <p:sp>
          <p:nvSpPr>
            <p:cNvPr id="11" name="Oval 10"/>
            <p:cNvSpPr/>
            <p:nvPr/>
          </p:nvSpPr>
          <p:spPr>
            <a:xfrm>
              <a:off x="1787914" y="1671562"/>
              <a:ext cx="2422800" cy="5040000"/>
            </a:xfrm>
            <a:prstGeom prst="ellipse">
              <a:avLst/>
            </a:prstGeom>
            <a:solidFill>
              <a:schemeClr val="accent5">
                <a:lumMod val="50000"/>
                <a:alpha val="14902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694015" y="1711550"/>
                  <a:ext cx="896818" cy="6144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933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𝑷𝑷𝑷</m:t>
                        </m:r>
                      </m:oMath>
                    </m:oMathPara>
                  </a14:m>
                  <a:endParaRPr kumimoji="0" lang="en-GB" sz="2933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4015" y="1711550"/>
                  <a:ext cx="623008" cy="43088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6107979" y="2521109"/>
            <a:ext cx="1727916" cy="3410660"/>
            <a:chOff x="2587806" y="3144375"/>
            <a:chExt cx="1522486" cy="3600000"/>
          </a:xfrm>
        </p:grpSpPr>
        <p:sp>
          <p:nvSpPr>
            <p:cNvPr id="14" name="Oval 13"/>
            <p:cNvSpPr/>
            <p:nvPr/>
          </p:nvSpPr>
          <p:spPr>
            <a:xfrm rot="703808">
              <a:off x="2587806" y="3144375"/>
              <a:ext cx="1440000" cy="3600000"/>
            </a:xfrm>
            <a:prstGeom prst="ellipse">
              <a:avLst/>
            </a:prstGeom>
            <a:solidFill>
              <a:srgbClr val="006600">
                <a:alpha val="1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2950410" y="3442406"/>
                  <a:ext cx="1159882" cy="5738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933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𝑷𝑷𝑨𝑫</m:t>
                        </m:r>
                      </m:oMath>
                    </m:oMathPara>
                  </a14:m>
                  <a:endParaRPr kumimoji="0" lang="en-GB" sz="2933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0410" y="3442406"/>
                  <a:ext cx="775693" cy="430888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2000" r="-68519" b="-80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141380" y="4343401"/>
            <a:ext cx="864339" cy="1289236"/>
            <a:chOff x="2550949" y="5265600"/>
            <a:chExt cx="816029" cy="1440000"/>
          </a:xfrm>
        </p:grpSpPr>
        <p:sp>
          <p:nvSpPr>
            <p:cNvPr id="17" name="Oval 16"/>
            <p:cNvSpPr/>
            <p:nvPr/>
          </p:nvSpPr>
          <p:spPr>
            <a:xfrm>
              <a:off x="2601268" y="5265600"/>
              <a:ext cx="720000" cy="144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550949" y="5374899"/>
                  <a:ext cx="816029" cy="5615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667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𝑪𝑳𝑺</m:t>
                        </m:r>
                      </m:oMath>
                    </m:oMathPara>
                  </a14:m>
                  <a:endParaRPr kumimoji="0" lang="en-GB" sz="26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0949" y="5374899"/>
                  <a:ext cx="797570" cy="45132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ectangular Callout 19"/>
          <p:cNvSpPr/>
          <p:nvPr/>
        </p:nvSpPr>
        <p:spPr>
          <a:xfrm>
            <a:off x="8078960" y="990600"/>
            <a:ext cx="3706641" cy="1421064"/>
          </a:xfrm>
          <a:prstGeom prst="wedgeRectCallout">
            <a:avLst>
              <a:gd name="adj1" fmla="val -81404"/>
              <a:gd name="adj2" fmla="val 39156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Collision resistant hash /</a:t>
            </a:r>
            <a:b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one-way permutation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[Pap94]</a:t>
            </a:r>
            <a:endParaRPr kumimoji="0" lang="he-IL" sz="2667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8229602" y="5257800"/>
            <a:ext cx="3149599" cy="804483"/>
          </a:xfrm>
          <a:prstGeom prst="wedgeRectCallout">
            <a:avLst>
              <a:gd name="adj1" fmla="val -79577"/>
              <a:gd name="adj2" fmla="val -196595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Obfuscation/FE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[BPR15]</a:t>
            </a:r>
            <a:endParaRPr kumimoji="0" lang="he-IL" sz="2667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093632" y="1816826"/>
            <a:ext cx="2771545" cy="4433028"/>
            <a:chOff x="1051922" y="1975913"/>
            <a:chExt cx="1762036" cy="5040000"/>
          </a:xfrm>
        </p:grpSpPr>
        <p:sp>
          <p:nvSpPr>
            <p:cNvPr id="25" name="Oval 24"/>
            <p:cNvSpPr/>
            <p:nvPr/>
          </p:nvSpPr>
          <p:spPr>
            <a:xfrm rot="19800000" flipV="1">
              <a:off x="1051922" y="1975913"/>
              <a:ext cx="1762036" cy="5040000"/>
            </a:xfrm>
            <a:prstGeom prst="ellipse">
              <a:avLst/>
            </a:prstGeom>
            <a:solidFill>
              <a:srgbClr val="FF0000">
                <a:alpha val="1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1085147" y="2412799"/>
                  <a:ext cx="606583" cy="6181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933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𝑷𝑳𝑺</m:t>
                        </m:r>
                      </m:oMath>
                    </m:oMathPara>
                  </a14:m>
                  <a:endParaRPr kumimoji="0" lang="en-GB" sz="293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147" y="2412798"/>
                  <a:ext cx="572513" cy="430887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t="-13043" r="-24324" b="-95652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Oval 2"/>
          <p:cNvSpPr/>
          <p:nvPr/>
        </p:nvSpPr>
        <p:spPr>
          <a:xfrm>
            <a:off x="8287523" y="3970681"/>
            <a:ext cx="203199" cy="217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122914" y="3430396"/>
            <a:ext cx="203199" cy="217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3352801" y="4269616"/>
            <a:ext cx="203199" cy="217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543961" y="3935857"/>
            <a:ext cx="1899956" cy="1008166"/>
          </a:xfrm>
          <a:prstGeom prst="wedgeRectCallout">
            <a:avLst>
              <a:gd name="adj1" fmla="val 101668"/>
              <a:gd name="adj2" fmla="val -7270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Ramsey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[KN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17]</a:t>
            </a:r>
          </a:p>
        </p:txBody>
      </p:sp>
      <p:sp>
        <p:nvSpPr>
          <p:cNvPr id="37" name="Rectangular Callout 36"/>
          <p:cNvSpPr/>
          <p:nvPr/>
        </p:nvSpPr>
        <p:spPr>
          <a:xfrm>
            <a:off x="9353124" y="3879062"/>
            <a:ext cx="579156" cy="655575"/>
          </a:xfrm>
          <a:prstGeom prst="wedgeRectCallout">
            <a:avLst>
              <a:gd name="adj1" fmla="val -218338"/>
              <a:gd name="adj2" fmla="val -18729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  <a:endParaRPr kumimoji="0" lang="en-US" sz="2933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2205139" y="5373720"/>
            <a:ext cx="2364372" cy="965529"/>
          </a:xfrm>
          <a:prstGeom prst="wedgeRectCallout">
            <a:avLst>
              <a:gd name="adj1" fmla="val 133773"/>
              <a:gd name="adj2" fmla="val -68877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Obfuscation/FE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[H</a:t>
            </a: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</a:t>
            </a: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17]</a:t>
            </a:r>
            <a:endParaRPr kumimoji="0" lang="he-IL" sz="2667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225557" y="2751632"/>
            <a:ext cx="2729865" cy="898865"/>
          </a:xfrm>
          <a:prstGeom prst="wedgeRectCallout">
            <a:avLst>
              <a:gd name="adj1" fmla="val 59835"/>
              <a:gd name="adj2" fmla="val 3628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lvl="0" algn="ctr" defTabSz="914400">
              <a:defRPr/>
            </a:pPr>
            <a:r>
              <a:rPr lang="en-US" sz="3000" dirty="0">
                <a:solidFill>
                  <a:schemeClr val="bg1"/>
                </a:solidFill>
                <a:latin typeface="Calibri"/>
              </a:rPr>
              <a:t>NP is hard-on-average 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302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3133726"/>
            <a:ext cx="7772400" cy="1362075"/>
          </a:xfrm>
        </p:spPr>
        <p:txBody>
          <a:bodyPr>
            <a:normAutofit/>
          </a:bodyPr>
          <a:lstStyle/>
          <a:p>
            <a:r>
              <a:rPr lang="en-GB" sz="3200" dirty="0"/>
              <a:t>The </a:t>
            </a:r>
            <a:r>
              <a:rPr lang="en-GB" sz="3200" dirty="0">
                <a:solidFill>
                  <a:srgbClr val="00B050"/>
                </a:solidFill>
              </a:rPr>
              <a:t>succinct</a:t>
            </a:r>
            <a:r>
              <a:rPr lang="en-GB" sz="3200" dirty="0"/>
              <a:t> Black-Box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72E2-A1DF-487D-BE50-17017DCD43B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3820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91176" y="3844664"/>
            <a:ext cx="7935384" cy="263233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400">
              <a:solidFill>
                <a:prstClr val="white"/>
              </a:solidFill>
            </a:endParaRPr>
          </a:p>
        </p:txBody>
      </p:sp>
      <p:pic>
        <p:nvPicPr>
          <p:cNvPr id="2054" name="Picture 4" descr="Image result for BLACK BO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931431"/>
            <a:ext cx="2585821" cy="193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of Computation</a:t>
            </a:r>
            <a:endParaRPr lang="he-IL" dirty="0"/>
          </a:p>
        </p:txBody>
      </p:sp>
      <p:sp>
        <p:nvSpPr>
          <p:cNvPr id="4" name="AutoShape 2" descr="Image result for black box"/>
          <p:cNvSpPr>
            <a:spLocks noChangeAspect="1" noChangeArrowheads="1"/>
          </p:cNvSpPr>
          <p:nvPr/>
        </p:nvSpPr>
        <p:spPr bwMode="auto">
          <a:xfrm>
            <a:off x="11694584" y="783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he-IL" sz="2400">
              <a:solidFill>
                <a:prstClr val="black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141796" y="1964773"/>
            <a:ext cx="1571003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309289" y="1456773"/>
                <a:ext cx="1396044" cy="5027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b="1" i="1">
                          <a:solidFill>
                            <a:prstClr val="black"/>
                          </a:solidFill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he-IL" sz="2667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966" y="1092580"/>
                <a:ext cx="1047033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8361293" y="2599855"/>
            <a:ext cx="1455060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430230" y="2091853"/>
                <a:ext cx="1396044" cy="5027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b="1" i="1">
                          <a:solidFill>
                            <a:prstClr val="black"/>
                          </a:solidFill>
                          <a:latin typeface="Cambria Math"/>
                        </a:rPr>
                        <m:t>𝒇</m:t>
                      </m:r>
                      <m:r>
                        <a:rPr lang="en-US" sz="2667" b="1" i="1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667" b="1" i="1">
                          <a:solidFill>
                            <a:prstClr val="black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2667" b="1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sz="2667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672" y="1568890"/>
                <a:ext cx="1047033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urved Right Arrow 25"/>
          <p:cNvSpPr/>
          <p:nvPr/>
        </p:nvSpPr>
        <p:spPr>
          <a:xfrm>
            <a:off x="7721600" y="1723514"/>
            <a:ext cx="316936" cy="1247868"/>
          </a:xfrm>
          <a:prstGeom prst="curvedRightArrow">
            <a:avLst>
              <a:gd name="adj1" fmla="val 34807"/>
              <a:gd name="adj2" fmla="val 74170"/>
              <a:gd name="adj3" fmla="val 25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sz="2400">
              <a:solidFill>
                <a:prstClr val="black"/>
              </a:solidFill>
            </a:endParaRPr>
          </a:p>
        </p:txBody>
      </p:sp>
      <p:sp>
        <p:nvSpPr>
          <p:cNvPr id="27" name="Curved Right Arrow 26"/>
          <p:cNvSpPr/>
          <p:nvPr/>
        </p:nvSpPr>
        <p:spPr>
          <a:xfrm rot="10800000">
            <a:off x="9870139" y="1558449"/>
            <a:ext cx="408261" cy="1312348"/>
          </a:xfrm>
          <a:prstGeom prst="curvedRightArrow">
            <a:avLst>
              <a:gd name="adj1" fmla="val 34807"/>
              <a:gd name="adj2" fmla="val 74170"/>
              <a:gd name="adj3" fmla="val 25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sz="2400">
              <a:solidFill>
                <a:prstClr val="black"/>
              </a:solidFill>
            </a:endParaRPr>
          </a:p>
        </p:txBody>
      </p:sp>
      <p:pic>
        <p:nvPicPr>
          <p:cNvPr id="2050" name="Picture 2" descr="Image result for computer clipar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0" y="1089367"/>
            <a:ext cx="1636184" cy="188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55" name="TextBox 2054"/>
              <p:cNvSpPr txBox="1"/>
              <p:nvPr/>
            </p:nvSpPr>
            <p:spPr>
              <a:xfrm>
                <a:off x="6860283" y="1742283"/>
                <a:ext cx="438031" cy="5027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b="1" i="1" dirty="0">
                          <a:solidFill>
                            <a:prstClr val="white"/>
                          </a:solidFill>
                          <a:latin typeface="Cambria Math"/>
                        </a:rPr>
                        <m:t>𝒇</m:t>
                      </m:r>
                    </m:oMath>
                  </m:oMathPara>
                </a14:m>
                <a:endParaRPr lang="he-IL" sz="2667" b="1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2055" name="TextBox 20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212" y="1306712"/>
                <a:ext cx="328523" cy="400110"/>
              </a:xfrm>
              <a:prstGeom prst="rect">
                <a:avLst/>
              </a:prstGeom>
              <a:blipFill rotWithShape="0">
                <a:blip r:embed="rId9"/>
                <a:stretch>
                  <a:fillRect l="-7407" r="-9259" b="-1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5904861" y="2663394"/>
            <a:ext cx="2236935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Complexity: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</a:p>
          <a:p>
            <a:r>
              <a:rPr lang="en-US" sz="2400" dirty="0">
                <a:solidFill>
                  <a:prstClr val="black"/>
                </a:solidFill>
              </a:rPr>
              <a:t># of queries </a:t>
            </a:r>
          </a:p>
        </p:txBody>
      </p:sp>
      <p:pic>
        <p:nvPicPr>
          <p:cNvPr id="66" name="Picture 2" descr="Image result for computer clipar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09" y="1095278"/>
            <a:ext cx="1636184" cy="188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369298" y="5167744"/>
                <a:ext cx="2389903" cy="120032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400" b="1" dirty="0">
                    <a:solidFill>
                      <a:prstClr val="black"/>
                    </a:solidFill>
                  </a:rPr>
                  <a:t>Complexity: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Running time as a function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73" y="3875808"/>
                <a:ext cx="1792427" cy="923330"/>
              </a:xfrm>
              <a:prstGeom prst="rect">
                <a:avLst/>
              </a:prstGeom>
              <a:blipFill rotWithShape="0">
                <a:blip r:embed="rId11"/>
                <a:stretch>
                  <a:fillRect l="-2712" t="-3974" b="-99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693" y="3702453"/>
            <a:ext cx="2097616" cy="14927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152770" y="4464931"/>
                <a:ext cx="438031" cy="5027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b="1" i="1" dirty="0">
                          <a:solidFill>
                            <a:prstClr val="black"/>
                          </a:solidFill>
                          <a:latin typeface="Cambria Math"/>
                        </a:rPr>
                        <m:t>𝒇</m:t>
                      </m:r>
                    </m:oMath>
                  </m:oMathPara>
                </a14:m>
                <a:endParaRPr lang="he-IL" sz="2667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577" y="3348698"/>
                <a:ext cx="328523" cy="400110"/>
              </a:xfrm>
              <a:prstGeom prst="rect">
                <a:avLst/>
              </a:prstGeom>
              <a:blipFill rotWithShape="0">
                <a:blip r:embed="rId13"/>
                <a:stretch>
                  <a:fillRect l="-9259" r="-7407" b="-1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7" name="TextBox 2056"/>
          <p:cNvSpPr txBox="1"/>
          <p:nvPr/>
        </p:nvSpPr>
        <p:spPr>
          <a:xfrm>
            <a:off x="4368800" y="1558450"/>
            <a:ext cx="1930400" cy="9131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667" b="1" dirty="0">
                <a:solidFill>
                  <a:prstClr val="black"/>
                </a:solidFill>
              </a:rPr>
              <a:t>The Black-Box Model</a:t>
            </a:r>
            <a:endParaRPr lang="he-IL" sz="2667" b="1" dirty="0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29016" y="2830944"/>
            <a:ext cx="2109385" cy="9131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667" b="1" dirty="0">
                <a:solidFill>
                  <a:prstClr val="black"/>
                </a:solidFill>
              </a:rPr>
              <a:t>The White-Box Model</a:t>
            </a:r>
            <a:endParaRPr lang="he-IL" sz="2667" b="1" dirty="0">
              <a:solidFill>
                <a:prstClr val="black"/>
              </a:solidFill>
            </a:endParaRPr>
          </a:p>
        </p:txBody>
      </p:sp>
      <p:sp>
        <p:nvSpPr>
          <p:cNvPr id="2056" name="Up Arrow 2055"/>
          <p:cNvSpPr/>
          <p:nvPr/>
        </p:nvSpPr>
        <p:spPr>
          <a:xfrm>
            <a:off x="2260603" y="2979740"/>
            <a:ext cx="368299" cy="13465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40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182651" y="945953"/>
            <a:ext cx="7935384" cy="263233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40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21505" y="959605"/>
            <a:ext cx="3461951" cy="5521532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400">
              <a:solidFill>
                <a:prstClr val="whit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D04687-1B30-41DE-9D05-66ACA7F94EF6}"/>
              </a:ext>
            </a:extLst>
          </p:cNvPr>
          <p:cNvSpPr txBox="1"/>
          <p:nvPr/>
        </p:nvSpPr>
        <p:spPr>
          <a:xfrm>
            <a:off x="6738349" y="4490258"/>
            <a:ext cx="238990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b="1" dirty="0">
                <a:solidFill>
                  <a:prstClr val="black"/>
                </a:solidFill>
              </a:rPr>
              <a:t>?</a:t>
            </a:r>
            <a:endParaRPr lang="en-US" sz="7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177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91176" y="3844664"/>
            <a:ext cx="7935384" cy="263233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400">
              <a:solidFill>
                <a:prstClr val="white"/>
              </a:solidFill>
            </a:endParaRPr>
          </a:p>
        </p:txBody>
      </p:sp>
      <p:pic>
        <p:nvPicPr>
          <p:cNvPr id="51" name="Picture 4" descr="Image result for BLACK BOX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69" y="4463075"/>
            <a:ext cx="1468168" cy="110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4" descr="Image result for BLACK BO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931431"/>
            <a:ext cx="2585821" cy="193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of Computation</a:t>
            </a:r>
            <a:endParaRPr lang="he-IL" dirty="0"/>
          </a:p>
        </p:txBody>
      </p:sp>
      <p:sp>
        <p:nvSpPr>
          <p:cNvPr id="4" name="AutoShape 2" descr="Image result for black box"/>
          <p:cNvSpPr>
            <a:spLocks noChangeAspect="1" noChangeArrowheads="1"/>
          </p:cNvSpPr>
          <p:nvPr/>
        </p:nvSpPr>
        <p:spPr bwMode="auto">
          <a:xfrm>
            <a:off x="11694584" y="783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he-IL" sz="240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66986" y="5523007"/>
                <a:ext cx="4441043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400" b="1" dirty="0">
                    <a:solidFill>
                      <a:prstClr val="black"/>
                    </a:solidFill>
                  </a:rPr>
                  <a:t>Complexity: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# of queries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as a function of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|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𝒇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|</m:t>
                    </m:r>
                  </m:oMath>
                </a14:m>
                <a:endParaRPr lang="en-US" sz="24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86" y="5523007"/>
                <a:ext cx="4441043" cy="830997"/>
              </a:xfrm>
              <a:prstGeom prst="rect">
                <a:avLst/>
              </a:prstGeom>
              <a:blipFill>
                <a:blip r:embed="rId5"/>
                <a:stretch>
                  <a:fillRect l="-2058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8141796" y="1964773"/>
            <a:ext cx="1571003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309289" y="1456773"/>
                <a:ext cx="1396044" cy="5027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b="1" i="1">
                          <a:solidFill>
                            <a:prstClr val="black"/>
                          </a:solidFill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he-IL" sz="2667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966" y="1092580"/>
                <a:ext cx="1047033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8361293" y="2599855"/>
            <a:ext cx="1455060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430230" y="2091853"/>
                <a:ext cx="1396044" cy="5027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b="1" i="1">
                          <a:solidFill>
                            <a:prstClr val="black"/>
                          </a:solidFill>
                          <a:latin typeface="Cambria Math"/>
                        </a:rPr>
                        <m:t>𝒇</m:t>
                      </m:r>
                      <m:r>
                        <a:rPr lang="en-US" sz="2667" b="1" i="1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667" b="1" i="1">
                          <a:solidFill>
                            <a:prstClr val="black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2667" b="1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sz="2667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672" y="1568890"/>
                <a:ext cx="1047033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urved Right Arrow 25"/>
          <p:cNvSpPr/>
          <p:nvPr/>
        </p:nvSpPr>
        <p:spPr>
          <a:xfrm>
            <a:off x="7721600" y="1723514"/>
            <a:ext cx="316936" cy="1247868"/>
          </a:xfrm>
          <a:prstGeom prst="curvedRightArrow">
            <a:avLst>
              <a:gd name="adj1" fmla="val 34807"/>
              <a:gd name="adj2" fmla="val 74170"/>
              <a:gd name="adj3" fmla="val 25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sz="2400">
              <a:solidFill>
                <a:prstClr val="black"/>
              </a:solidFill>
            </a:endParaRPr>
          </a:p>
        </p:txBody>
      </p:sp>
      <p:sp>
        <p:nvSpPr>
          <p:cNvPr id="27" name="Curved Right Arrow 26"/>
          <p:cNvSpPr/>
          <p:nvPr/>
        </p:nvSpPr>
        <p:spPr>
          <a:xfrm rot="10800000">
            <a:off x="9870139" y="1558449"/>
            <a:ext cx="408261" cy="1312348"/>
          </a:xfrm>
          <a:prstGeom prst="curvedRightArrow">
            <a:avLst>
              <a:gd name="adj1" fmla="val 34807"/>
              <a:gd name="adj2" fmla="val 74170"/>
              <a:gd name="adj3" fmla="val 25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sz="2400">
              <a:solidFill>
                <a:prstClr val="black"/>
              </a:solidFill>
            </a:endParaRPr>
          </a:p>
        </p:txBody>
      </p:sp>
      <p:pic>
        <p:nvPicPr>
          <p:cNvPr id="2050" name="Picture 2" descr="Image result for computer clipar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0" y="1089367"/>
            <a:ext cx="1636184" cy="188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55" name="TextBox 2054"/>
              <p:cNvSpPr txBox="1"/>
              <p:nvPr/>
            </p:nvSpPr>
            <p:spPr>
              <a:xfrm>
                <a:off x="6860283" y="1742283"/>
                <a:ext cx="438031" cy="5027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b="1" i="1" dirty="0">
                          <a:solidFill>
                            <a:prstClr val="white"/>
                          </a:solidFill>
                          <a:latin typeface="Cambria Math"/>
                        </a:rPr>
                        <m:t>𝒇</m:t>
                      </m:r>
                    </m:oMath>
                  </m:oMathPara>
                </a14:m>
                <a:endParaRPr lang="he-IL" sz="2667" b="1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2055" name="TextBox 20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212" y="1306712"/>
                <a:ext cx="328523" cy="400110"/>
              </a:xfrm>
              <a:prstGeom prst="rect">
                <a:avLst/>
              </a:prstGeom>
              <a:blipFill rotWithShape="0">
                <a:blip r:embed="rId9"/>
                <a:stretch>
                  <a:fillRect l="-7407" r="-9259" b="-1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2" descr="Image result for computer clipar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0" y="3985386"/>
            <a:ext cx="1636184" cy="188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960895" y="4823927"/>
                <a:ext cx="438031" cy="5027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b="1" i="1" dirty="0">
                          <a:solidFill>
                            <a:prstClr val="white"/>
                          </a:solidFill>
                          <a:latin typeface="Cambria Math"/>
                        </a:rPr>
                        <m:t>𝒇</m:t>
                      </m:r>
                    </m:oMath>
                  </m:oMathPara>
                </a14:m>
                <a:endParaRPr lang="he-IL" sz="2667" b="1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71" y="3617945"/>
                <a:ext cx="328523" cy="400110"/>
              </a:xfrm>
              <a:prstGeom prst="rect">
                <a:avLst/>
              </a:prstGeom>
              <a:blipFill rotWithShape="0">
                <a:blip r:embed="rId10"/>
                <a:stretch>
                  <a:fillRect l="-7407" r="-9259" b="-1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5904861" y="2663394"/>
            <a:ext cx="2236935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Complexity: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</a:p>
          <a:p>
            <a:r>
              <a:rPr lang="en-US" sz="2400" dirty="0">
                <a:solidFill>
                  <a:prstClr val="black"/>
                </a:solidFill>
              </a:rPr>
              <a:t># of queries </a:t>
            </a:r>
          </a:p>
        </p:txBody>
      </p:sp>
      <p:pic>
        <p:nvPicPr>
          <p:cNvPr id="66" name="Picture 2" descr="Image result for computer clipar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09" y="1095278"/>
            <a:ext cx="1636184" cy="188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369298" y="5167744"/>
                <a:ext cx="2389903" cy="120032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400" b="1" dirty="0">
                    <a:solidFill>
                      <a:prstClr val="black"/>
                    </a:solidFill>
                  </a:rPr>
                  <a:t>Complexity: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Running time as a function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73" y="3875808"/>
                <a:ext cx="1792427" cy="923330"/>
              </a:xfrm>
              <a:prstGeom prst="rect">
                <a:avLst/>
              </a:prstGeom>
              <a:blipFill rotWithShape="0">
                <a:blip r:embed="rId11"/>
                <a:stretch>
                  <a:fillRect l="-2712" t="-3974" b="-99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693" y="3702453"/>
            <a:ext cx="2097616" cy="14927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152770" y="4464931"/>
                <a:ext cx="438031" cy="5027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b="1" i="1" dirty="0">
                          <a:solidFill>
                            <a:prstClr val="black"/>
                          </a:solidFill>
                          <a:latin typeface="Cambria Math"/>
                        </a:rPr>
                        <m:t>𝒇</m:t>
                      </m:r>
                    </m:oMath>
                  </m:oMathPara>
                </a14:m>
                <a:endParaRPr lang="he-IL" sz="2667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577" y="3348698"/>
                <a:ext cx="328523" cy="400110"/>
              </a:xfrm>
              <a:prstGeom prst="rect">
                <a:avLst/>
              </a:prstGeom>
              <a:blipFill rotWithShape="0">
                <a:blip r:embed="rId13"/>
                <a:stretch>
                  <a:fillRect l="-9259" r="-7407" b="-1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7" name="TextBox 2056"/>
          <p:cNvSpPr txBox="1"/>
          <p:nvPr/>
        </p:nvSpPr>
        <p:spPr>
          <a:xfrm>
            <a:off x="4368800" y="1558450"/>
            <a:ext cx="1930400" cy="9131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667" b="1" dirty="0">
                <a:solidFill>
                  <a:prstClr val="black"/>
                </a:solidFill>
              </a:rPr>
              <a:t>The Black-Box Model</a:t>
            </a:r>
            <a:endParaRPr lang="he-IL" sz="2667" b="1" dirty="0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165601" y="4411130"/>
            <a:ext cx="2109385" cy="13236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667" b="1" dirty="0">
                <a:solidFill>
                  <a:prstClr val="black"/>
                </a:solidFill>
              </a:rPr>
              <a:t>The Succinct Black-Box Model</a:t>
            </a:r>
            <a:endParaRPr lang="he-IL" sz="2667" b="1" dirty="0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29016" y="2830944"/>
            <a:ext cx="2109385" cy="9131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667" b="1" dirty="0">
                <a:solidFill>
                  <a:prstClr val="black"/>
                </a:solidFill>
              </a:rPr>
              <a:t>The White-Box Model</a:t>
            </a:r>
            <a:endParaRPr lang="he-IL" sz="2667" b="1" dirty="0">
              <a:solidFill>
                <a:prstClr val="black"/>
              </a:solidFill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8141796" y="4759192"/>
            <a:ext cx="1571003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8309289" y="4251192"/>
                <a:ext cx="1396044" cy="5027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b="1" i="1">
                          <a:solidFill>
                            <a:prstClr val="black"/>
                          </a:solidFill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he-IL" sz="2667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966" y="3188394"/>
                <a:ext cx="1047033" cy="400110"/>
              </a:xfrm>
              <a:prstGeom prst="rect">
                <a:avLst/>
              </a:prstGeom>
              <a:blipFill rotWithShape="1">
                <a:blip r:embed="rId14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/>
          <p:cNvCxnSpPr/>
          <p:nvPr/>
        </p:nvCxnSpPr>
        <p:spPr>
          <a:xfrm>
            <a:off x="8361293" y="5394273"/>
            <a:ext cx="1455060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8430230" y="4886272"/>
                <a:ext cx="1396044" cy="5027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b="1" i="1">
                          <a:solidFill>
                            <a:prstClr val="black"/>
                          </a:solidFill>
                          <a:latin typeface="Cambria Math"/>
                        </a:rPr>
                        <m:t>𝒇</m:t>
                      </m:r>
                      <m:r>
                        <a:rPr lang="en-US" sz="2667" b="1" i="1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667" b="1" i="1">
                          <a:solidFill>
                            <a:prstClr val="black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2667" b="1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sz="2667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672" y="3664704"/>
                <a:ext cx="1047033" cy="400110"/>
              </a:xfrm>
              <a:prstGeom prst="rect">
                <a:avLst/>
              </a:prstGeom>
              <a:blipFill rotWithShape="1">
                <a:blip r:embed="rId15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Curved Right Arrow 118"/>
          <p:cNvSpPr/>
          <p:nvPr/>
        </p:nvSpPr>
        <p:spPr>
          <a:xfrm>
            <a:off x="7721600" y="4517933"/>
            <a:ext cx="316936" cy="1247868"/>
          </a:xfrm>
          <a:prstGeom prst="curvedRightArrow">
            <a:avLst>
              <a:gd name="adj1" fmla="val 34807"/>
              <a:gd name="adj2" fmla="val 74170"/>
              <a:gd name="adj3" fmla="val 25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sz="2400">
              <a:solidFill>
                <a:prstClr val="black"/>
              </a:solidFill>
            </a:endParaRPr>
          </a:p>
        </p:txBody>
      </p:sp>
      <p:sp>
        <p:nvSpPr>
          <p:cNvPr id="120" name="Curved Right Arrow 119"/>
          <p:cNvSpPr/>
          <p:nvPr/>
        </p:nvSpPr>
        <p:spPr>
          <a:xfrm rot="10800000">
            <a:off x="9870139" y="4352867"/>
            <a:ext cx="408261" cy="1312348"/>
          </a:xfrm>
          <a:prstGeom prst="curvedRightArrow">
            <a:avLst>
              <a:gd name="adj1" fmla="val 34807"/>
              <a:gd name="adj2" fmla="val 74170"/>
              <a:gd name="adj3" fmla="val 25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sz="2400">
              <a:solidFill>
                <a:prstClr val="black"/>
              </a:solidFill>
            </a:endParaRPr>
          </a:p>
        </p:txBody>
      </p:sp>
      <p:sp>
        <p:nvSpPr>
          <p:cNvPr id="2056" name="Up Arrow 2055"/>
          <p:cNvSpPr/>
          <p:nvPr/>
        </p:nvSpPr>
        <p:spPr>
          <a:xfrm>
            <a:off x="2260603" y="2979740"/>
            <a:ext cx="368299" cy="13465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40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182651" y="945953"/>
            <a:ext cx="7935384" cy="263233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40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21505" y="959605"/>
            <a:ext cx="3461951" cy="5521532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9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3" grpId="0"/>
      <p:bldP spid="72" grpId="0"/>
      <p:bldP spid="116" grpId="0"/>
      <p:bldP spid="118" grpId="0"/>
      <p:bldP spid="119" grpId="0" animBg="1"/>
      <p:bldP spid="1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Image result for BLACK BOX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210" y="3252070"/>
            <a:ext cx="1671816" cy="125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2743" y="3308333"/>
                <a:ext cx="8118233" cy="18269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:r>
                  <a:rPr lang="en-US" sz="2667" dirty="0">
                    <a:solidFill>
                      <a:prstClr val="black"/>
                    </a:solidFill>
                  </a:rPr>
                  <a:t>Example: </a:t>
                </a:r>
                <a:r>
                  <a:rPr lang="en-US" sz="2667" b="1" dirty="0">
                    <a:solidFill>
                      <a:prstClr val="black"/>
                    </a:solidFill>
                  </a:rPr>
                  <a:t>point functions</a:t>
                </a:r>
                <a:br>
                  <a:rPr lang="en-US" sz="2667" b="1" dirty="0">
                    <a:solidFill>
                      <a:prstClr val="black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lit/>
                        </m:rP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0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  <m:r>
                        <m:rPr>
                          <m:lit/>
                        </m:rP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}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667" b="1" dirty="0">
                  <a:solidFill>
                    <a:prstClr val="black"/>
                  </a:solidFill>
                </a:endParaRPr>
              </a:p>
              <a:p>
                <a:r>
                  <a:rPr lang="en-US" sz="2667" b="1" dirty="0">
                    <a:solidFill>
                      <a:prstClr val="black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667" dirty="0">
                    <a:solidFill>
                      <a:prstClr val="black"/>
                    </a:solidFill>
                  </a:rPr>
                  <a:t> </a:t>
                </a:r>
                <a:r>
                  <a:rPr lang="en-US" sz="2667" dirty="0" err="1">
                    <a:solidFill>
                      <a:prstClr val="black"/>
                    </a:solidFill>
                  </a:rPr>
                  <a:t>iff</a:t>
                </a:r>
                <a:r>
                  <a:rPr lang="en-US" sz="2667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667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667" dirty="0">
                    <a:solidFill>
                      <a:prstClr val="black"/>
                    </a:solidFill>
                  </a:rPr>
                  <a:t> otherwise. </a:t>
                </a:r>
              </a:p>
              <a:p>
                <a:r>
                  <a:rPr lang="en-US" sz="2667" dirty="0">
                    <a:solidFill>
                      <a:prstClr val="black"/>
                    </a:solidFill>
                  </a:rPr>
                  <a:t>Representation size is </a:t>
                </a:r>
                <a14:m>
                  <m:oMath xmlns:m="http://schemas.openxmlformats.org/officeDocument/2006/math">
                    <m:r>
                      <a:rPr lang="en-US" sz="2667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67" b="1" dirty="0">
                    <a:solidFill>
                      <a:prstClr val="black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43" y="3308333"/>
                <a:ext cx="8118233" cy="1826975"/>
              </a:xfrm>
              <a:prstGeom prst="rect">
                <a:avLst/>
              </a:prstGeom>
              <a:blipFill>
                <a:blip r:embed="rId4"/>
                <a:stretch>
                  <a:fillRect l="-1427" t="-3344" b="-8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854" y="8260"/>
            <a:ext cx="10058401" cy="1143000"/>
          </a:xfrm>
        </p:spPr>
        <p:txBody>
          <a:bodyPr>
            <a:normAutofit/>
          </a:bodyPr>
          <a:lstStyle/>
          <a:p>
            <a:r>
              <a:rPr lang="en-US" dirty="0"/>
              <a:t>The Succinct Black-Box Model</a:t>
            </a: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539283" y="1104901"/>
            <a:ext cx="10871200" cy="50276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</a:rPr>
              <a:t>The algorithm is given oracle (black-box) query access to the function.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39283" y="1789053"/>
                <a:ext cx="6719074" cy="13236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667" dirty="0">
                    <a:solidFill>
                      <a:prstClr val="black"/>
                    </a:solidFill>
                  </a:rPr>
                  <a:t>Complexity as a function of the size of </a:t>
                </a:r>
                <a14:m>
                  <m:oMath xmlns:m="http://schemas.openxmlformats.org/officeDocument/2006/math"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667" dirty="0">
                    <a:solidFill>
                      <a:prstClr val="black"/>
                    </a:solidFill>
                  </a:rPr>
                  <a:t>.</a:t>
                </a:r>
              </a:p>
              <a:p>
                <a:endParaRPr lang="en-US" sz="2667" dirty="0">
                  <a:solidFill>
                    <a:prstClr val="black"/>
                  </a:solidFill>
                </a:endParaRPr>
              </a:p>
              <a:p>
                <a:r>
                  <a:rPr lang="en-US" sz="2667" b="1" dirty="0">
                    <a:solidFill>
                      <a:prstClr val="black"/>
                    </a:solidFill>
                  </a:rPr>
                  <a:t>poly-size</a:t>
                </a:r>
                <a:r>
                  <a:rPr lang="en-US" sz="2667" dirty="0">
                    <a:solidFill>
                      <a:prstClr val="black"/>
                    </a:solidFill>
                  </a:rPr>
                  <a:t> representation =&gt; </a:t>
                </a:r>
                <a:r>
                  <a:rPr lang="en-US" sz="2667" b="1" dirty="0">
                    <a:solidFill>
                      <a:prstClr val="black"/>
                    </a:solidFill>
                  </a:rPr>
                  <a:t>poly-many</a:t>
                </a:r>
                <a:r>
                  <a:rPr lang="en-US" sz="2667" dirty="0">
                    <a:solidFill>
                      <a:prstClr val="black"/>
                    </a:solidFill>
                  </a:rPr>
                  <a:t> queries.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83" y="1789053"/>
                <a:ext cx="6719074" cy="1323632"/>
              </a:xfrm>
              <a:prstGeom prst="rect">
                <a:avLst/>
              </a:prstGeom>
              <a:blipFill rotWithShape="1">
                <a:blip r:embed="rId5"/>
                <a:stretch>
                  <a:fillRect l="-1632" t="-4128" r="-1179" b="-1055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/>
          <p:nvPr/>
        </p:nvCxnSpPr>
        <p:spPr>
          <a:xfrm>
            <a:off x="8141796" y="3619399"/>
            <a:ext cx="1571003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309289" y="3111399"/>
                <a:ext cx="1396044" cy="5027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b="1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he-IL" sz="2667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289" y="3111399"/>
                <a:ext cx="1396044" cy="50276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>
            <a:off x="8361293" y="4254481"/>
            <a:ext cx="1455060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430230" y="3746479"/>
                <a:ext cx="1396044" cy="5027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b="1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𝒇</m:t>
                      </m:r>
                      <m:r>
                        <a:rPr lang="en-US" sz="2667" b="1" i="1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667" b="1" i="1">
                          <a:solidFill>
                            <a:prstClr val="black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2667" b="1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sz="2667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230" y="3746479"/>
                <a:ext cx="1396044" cy="50276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urved Right Arrow 38"/>
          <p:cNvSpPr/>
          <p:nvPr/>
        </p:nvSpPr>
        <p:spPr>
          <a:xfrm>
            <a:off x="7721600" y="3378140"/>
            <a:ext cx="316936" cy="1247868"/>
          </a:xfrm>
          <a:prstGeom prst="curvedRightArrow">
            <a:avLst>
              <a:gd name="adj1" fmla="val 34807"/>
              <a:gd name="adj2" fmla="val 74170"/>
              <a:gd name="adj3" fmla="val 25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sz="2400">
              <a:solidFill>
                <a:prstClr val="black"/>
              </a:solidFill>
            </a:endParaRPr>
          </a:p>
        </p:txBody>
      </p:sp>
      <p:sp>
        <p:nvSpPr>
          <p:cNvPr id="40" name="Curved Right Arrow 39"/>
          <p:cNvSpPr/>
          <p:nvPr/>
        </p:nvSpPr>
        <p:spPr>
          <a:xfrm rot="10800000">
            <a:off x="9870139" y="3213075"/>
            <a:ext cx="408261" cy="1312348"/>
          </a:xfrm>
          <a:prstGeom prst="curvedRightArrow">
            <a:avLst>
              <a:gd name="adj1" fmla="val 34807"/>
              <a:gd name="adj2" fmla="val 74170"/>
              <a:gd name="adj3" fmla="val 25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sz="2400">
              <a:solidFill>
                <a:prstClr val="black"/>
              </a:solidFill>
            </a:endParaRPr>
          </a:p>
        </p:txBody>
      </p:sp>
      <p:pic>
        <p:nvPicPr>
          <p:cNvPr id="41" name="Picture 2" descr="Image result for computer clipar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0" y="2743993"/>
            <a:ext cx="1636184" cy="188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7176857" y="3677822"/>
                <a:ext cx="438031" cy="5027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b="1" i="1" dirty="0">
                          <a:solidFill>
                            <a:prstClr val="white"/>
                          </a:solidFill>
                          <a:latin typeface="Cambria Math"/>
                        </a:rPr>
                        <m:t>𝒇</m:t>
                      </m:r>
                    </m:oMath>
                  </m:oMathPara>
                </a14:m>
                <a:endParaRPr lang="he-IL" sz="2667" b="1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857" y="3677822"/>
                <a:ext cx="438031" cy="5027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39283" y="5140543"/>
                <a:ext cx="9017467" cy="5027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667" b="1" dirty="0">
                    <a:solidFill>
                      <a:prstClr val="black"/>
                    </a:solidFill>
                  </a:rPr>
                  <a:t>Fact:</a:t>
                </a:r>
                <a:r>
                  <a:rPr lang="en-US" sz="2667" dirty="0">
                    <a:solidFill>
                      <a:prstClr val="black"/>
                    </a:solidFill>
                  </a:rPr>
                  <a:t> finding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667" dirty="0">
                    <a:solidFill>
                      <a:prstClr val="black"/>
                    </a:solidFill>
                  </a:rPr>
                  <a:t> takes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2667" dirty="0">
                    <a:solidFill>
                      <a:prstClr val="black"/>
                    </a:solidFill>
                  </a:rPr>
                  <a:t> many queries for any algorithm.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83" y="5140543"/>
                <a:ext cx="9017467" cy="502766"/>
              </a:xfrm>
              <a:prstGeom prst="rect">
                <a:avLst/>
              </a:prstGeom>
              <a:blipFill>
                <a:blip r:embed="rId10"/>
                <a:stretch>
                  <a:fillRect l="-1284" t="-10843" b="-3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/>
              <p:cNvSpPr/>
              <p:nvPr/>
            </p:nvSpPr>
            <p:spPr>
              <a:xfrm>
                <a:off x="2694117" y="5647729"/>
                <a:ext cx="7284255" cy="48498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endParaRPr lang="en-US" sz="2400" b="1" dirty="0">
                  <a:solidFill>
                    <a:prstClr val="black"/>
                  </a:solidFill>
                </a:endParaRPr>
              </a:p>
              <a:p>
                <a:pPr algn="ctr"/>
                <a:r>
                  <a:rPr lang="en-US" sz="2400" b="1" dirty="0">
                    <a:solidFill>
                      <a:prstClr val="black"/>
                    </a:solidFill>
                  </a:rPr>
                  <a:t>The promise that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prstClr val="black"/>
                    </a:solidFill>
                  </a:rPr>
                  <a:t>exists does not help the algorithm!</a:t>
                </a:r>
              </a:p>
              <a:p>
                <a:pPr algn="ctr"/>
                <a:endParaRPr lang="he-IL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Rounded 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117" y="5647729"/>
                <a:ext cx="7284255" cy="484982"/>
              </a:xfrm>
              <a:prstGeom prst="round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28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Image result for BLACK BOX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861" y="1592495"/>
            <a:ext cx="2268960" cy="170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854" y="8260"/>
            <a:ext cx="10058401" cy="1143000"/>
          </a:xfrm>
        </p:spPr>
        <p:txBody>
          <a:bodyPr>
            <a:normAutofit/>
          </a:bodyPr>
          <a:lstStyle/>
          <a:p>
            <a:r>
              <a:rPr lang="en-US" dirty="0"/>
              <a:t>The Succinct Black-Box Model</a:t>
            </a: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411692" y="1091998"/>
            <a:ext cx="10871200" cy="50276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</a:rPr>
              <a:t>The algorithm is given oracle (black-box) query access to the function. 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141796" y="2379138"/>
            <a:ext cx="1571003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309289" y="1871138"/>
                <a:ext cx="1396044" cy="5027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b="1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he-IL" sz="2667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289" y="1871138"/>
                <a:ext cx="1396044" cy="50276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>
            <a:off x="8361293" y="3014220"/>
            <a:ext cx="1455060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430230" y="2506218"/>
                <a:ext cx="1396044" cy="5027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b="1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𝒇</m:t>
                      </m:r>
                      <m:r>
                        <a:rPr lang="en-US" sz="2667" b="1" i="1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667" b="1" i="1">
                          <a:solidFill>
                            <a:prstClr val="black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2667" b="1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e-IL" sz="2667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230" y="2506218"/>
                <a:ext cx="1396044" cy="50276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urved Right Arrow 38"/>
          <p:cNvSpPr/>
          <p:nvPr/>
        </p:nvSpPr>
        <p:spPr>
          <a:xfrm>
            <a:off x="7721600" y="2137879"/>
            <a:ext cx="316936" cy="1247868"/>
          </a:xfrm>
          <a:prstGeom prst="curvedRightArrow">
            <a:avLst>
              <a:gd name="adj1" fmla="val 34807"/>
              <a:gd name="adj2" fmla="val 74170"/>
              <a:gd name="adj3" fmla="val 25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sz="2400">
              <a:solidFill>
                <a:prstClr val="black"/>
              </a:solidFill>
            </a:endParaRPr>
          </a:p>
        </p:txBody>
      </p:sp>
      <p:sp>
        <p:nvSpPr>
          <p:cNvPr id="40" name="Curved Right Arrow 39"/>
          <p:cNvSpPr/>
          <p:nvPr/>
        </p:nvSpPr>
        <p:spPr>
          <a:xfrm rot="10800000">
            <a:off x="9870139" y="1972814"/>
            <a:ext cx="408261" cy="1312348"/>
          </a:xfrm>
          <a:prstGeom prst="curvedRightArrow">
            <a:avLst>
              <a:gd name="adj1" fmla="val 34807"/>
              <a:gd name="adj2" fmla="val 74170"/>
              <a:gd name="adj3" fmla="val 25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sz="2400">
              <a:solidFill>
                <a:prstClr val="black"/>
              </a:solidFill>
            </a:endParaRPr>
          </a:p>
        </p:txBody>
      </p:sp>
      <p:pic>
        <p:nvPicPr>
          <p:cNvPr id="41" name="Picture 2" descr="Image result for computer clipar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0" y="1503732"/>
            <a:ext cx="1636184" cy="188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7039342" y="2303018"/>
                <a:ext cx="438031" cy="5027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b="1" i="1" dirty="0">
                          <a:solidFill>
                            <a:prstClr val="white"/>
                          </a:solidFill>
                          <a:latin typeface="Cambria Math"/>
                        </a:rPr>
                        <m:t>𝒇</m:t>
                      </m:r>
                    </m:oMath>
                  </m:oMathPara>
                </a14:m>
                <a:endParaRPr lang="he-IL" sz="2667" b="1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342" y="2303018"/>
                <a:ext cx="438031" cy="50276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97191" y="1789053"/>
                <a:ext cx="9677078" cy="214449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667" b="1" dirty="0">
                    <a:solidFill>
                      <a:prstClr val="black"/>
                    </a:solidFill>
                  </a:rPr>
                  <a:t>Theorem:</a:t>
                </a:r>
                <a:br>
                  <a:rPr lang="en-US" sz="2667" b="1" dirty="0">
                    <a:solidFill>
                      <a:prstClr val="black"/>
                    </a:solidFill>
                  </a:rPr>
                </a:br>
                <a:r>
                  <a:rPr lang="en-US" sz="2667" dirty="0"/>
                  <a:t>For any problem in TFNP if:</a:t>
                </a:r>
                <a:br>
                  <a:rPr lang="en-US" sz="2667" dirty="0"/>
                </a:br>
                <a:r>
                  <a:rPr lang="en-US" sz="2667" dirty="0"/>
                  <a:t>1. </a:t>
                </a:r>
                <a:r>
                  <a:rPr lang="en-US" sz="2667" dirty="0">
                    <a:solidFill>
                      <a:prstClr val="black"/>
                    </a:solidFill>
                  </a:rPr>
                  <a:t>Representation size: </a:t>
                </a:r>
                <a14:m>
                  <m:oMath xmlns:m="http://schemas.openxmlformats.org/officeDocument/2006/math"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667" dirty="0">
                  <a:solidFill>
                    <a:srgbClr val="FF0000"/>
                  </a:solidFill>
                </a:endParaRPr>
              </a:p>
              <a:p>
                <a:r>
                  <a:rPr lang="en-US" sz="2667" dirty="0">
                    <a:solidFill>
                      <a:prstClr val="black"/>
                    </a:solidFill>
                  </a:rPr>
                  <a:t>2. Solution size: </a:t>
                </a:r>
                <a14:m>
                  <m:oMath xmlns:m="http://schemas.openxmlformats.org/officeDocument/2006/math">
                    <m:r>
                      <a:rPr lang="en-US" sz="2667" i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en-US" sz="2667" dirty="0">
                  <a:solidFill>
                    <a:srgbClr val="FF0000"/>
                  </a:solidFill>
                </a:endParaRPr>
              </a:p>
              <a:p>
                <a:r>
                  <a:rPr lang="en-US" sz="2667" dirty="0">
                    <a:solidFill>
                      <a:prstClr val="black"/>
                    </a:solidFill>
                  </a:rPr>
                  <a:t>Then: a solution can be found within </a:t>
                </a:r>
                <a14:m>
                  <m:oMath xmlns:m="http://schemas.openxmlformats.org/officeDocument/2006/math"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67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667" b="0" i="1" smtClean="0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67" dirty="0">
                    <a:solidFill>
                      <a:prstClr val="black"/>
                    </a:solidFill>
                  </a:rPr>
                  <a:t> queries.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1" y="1789053"/>
                <a:ext cx="9677078" cy="2144498"/>
              </a:xfrm>
              <a:prstGeom prst="rect">
                <a:avLst/>
              </a:prstGeom>
              <a:blipFill rotWithShape="1">
                <a:blip r:embed="rId8"/>
                <a:stretch>
                  <a:fillRect l="-1134" t="-2557" b="-65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/>
          <p:cNvSpPr/>
          <p:nvPr/>
        </p:nvSpPr>
        <p:spPr>
          <a:xfrm>
            <a:off x="3080318" y="4993336"/>
            <a:ext cx="5093503" cy="80883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Incorrect outside TFNP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</a:rPr>
              <a:t>Example: point function</a:t>
            </a:r>
            <a:endParaRPr lang="he-IL" sz="2400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78492" y="4099436"/>
            <a:ext cx="8737600" cy="5027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</a:rPr>
              <a:t>Explains why all black-box lower bounds require huge oracles</a:t>
            </a:r>
          </a:p>
        </p:txBody>
      </p:sp>
    </p:spTree>
    <p:extLst>
      <p:ext uri="{BB962C8B-B14F-4D97-AF65-F5344CB8AC3E}">
        <p14:creationId xmlns:p14="http://schemas.microsoft.com/office/powerpoint/2010/main" val="189903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03200" y="2108200"/>
                <a:ext cx="6096000" cy="300627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667" b="1" dirty="0">
                    <a:solidFill>
                      <a:prstClr val="black"/>
                    </a:solidFill>
                  </a:rPr>
                  <a:t>Proof:</a:t>
                </a:r>
                <a:r>
                  <a:rPr lang="en-US" sz="2667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67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667" dirty="0">
                    <a:solidFill>
                      <a:prstClr val="black"/>
                    </a:solidFill>
                  </a:rPr>
                  <a:t> := all possible functions of size </a:t>
                </a:r>
                <a14:m>
                  <m:oMath xmlns:m="http://schemas.openxmlformats.org/officeDocument/2006/math"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667" dirty="0">
                    <a:solidFill>
                      <a:prstClr val="black"/>
                    </a:solidFill>
                  </a:rPr>
                  <a:t>.</a:t>
                </a:r>
              </a:p>
              <a:p>
                <a:r>
                  <a:rPr lang="en-US" sz="2667" dirty="0">
                    <a:solidFill>
                      <a:prstClr val="black"/>
                    </a:solidFill>
                  </a:rPr>
                  <a:t>Repeat:</a:t>
                </a:r>
              </a:p>
              <a:p>
                <a:pPr marL="609585" indent="-609585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66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67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sz="266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66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6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6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6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Maj</m:t>
                        </m:r>
                      </m:e>
                      <m:sub>
                        <m:r>
                          <a:rPr lang="en-US" sz="2667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en-US" sz="266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66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67" b="0" i="1" smtClean="0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67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609585" indent="-609585">
                  <a:buFont typeface="+mj-lt"/>
                  <a:buAutoNum type="arabicPeriod"/>
                </a:pPr>
                <a:r>
                  <a:rPr lang="en-US" sz="2667" b="1" dirty="0">
                    <a:solidFill>
                      <a:prstClr val="black"/>
                    </a:solidFill>
                  </a:rPr>
                  <a:t>Solve</a:t>
                </a:r>
                <a:r>
                  <a:rPr lang="en-US" sz="2667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6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67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sz="266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667" dirty="0">
                    <a:solidFill>
                      <a:prstClr val="black"/>
                    </a:solidFill>
                  </a:rPr>
                  <a:t>==&gt;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6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67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66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66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67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667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  <m:sup/>
                    </m:sSubSup>
                  </m:oMath>
                </a14:m>
                <a:r>
                  <a:rPr lang="en-US" sz="2667" dirty="0">
                    <a:solidFill>
                      <a:prstClr val="black"/>
                    </a:solidFill>
                  </a:rPr>
                  <a:t>.</a:t>
                </a:r>
              </a:p>
              <a:p>
                <a:pPr marL="609585" indent="-609585">
                  <a:buFont typeface="+mj-lt"/>
                  <a:buAutoNum type="arabicPeriod"/>
                </a:pPr>
                <a:r>
                  <a:rPr lang="en-US" sz="2667" dirty="0">
                    <a:solidFill>
                      <a:prstClr val="black"/>
                    </a:solidFill>
                  </a:rPr>
                  <a:t>Query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6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67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66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66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67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667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  <m:sup/>
                    </m:sSubSup>
                  </m:oMath>
                </a14:m>
                <a:r>
                  <a:rPr lang="en-US" sz="2667" dirty="0">
                    <a:solidFill>
                      <a:prstClr val="black"/>
                    </a:solidFill>
                  </a:rPr>
                  <a:t>.</a:t>
                </a:r>
              </a:p>
              <a:p>
                <a:pPr marL="609585" indent="-609585">
                  <a:buFont typeface="+mj-lt"/>
                  <a:buAutoNum type="arabicPeriod"/>
                </a:pPr>
                <a:r>
                  <a:rPr lang="en-US" sz="2667" dirty="0">
                    <a:solidFill>
                      <a:prstClr val="black"/>
                    </a:solidFill>
                  </a:rPr>
                  <a:t>If consistent, output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6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67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66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66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67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667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  <m:sup/>
                    </m:sSubSup>
                  </m:oMath>
                </a14:m>
                <a:r>
                  <a:rPr lang="en-US" sz="2667" dirty="0">
                    <a:solidFill>
                      <a:prstClr val="black"/>
                    </a:solidFill>
                  </a:rPr>
                  <a:t>.</a:t>
                </a:r>
              </a:p>
              <a:p>
                <a:pPr marL="609585" indent="-609585">
                  <a:buFont typeface="+mj-lt"/>
                  <a:buAutoNum type="arabicPeriod"/>
                </a:pPr>
                <a:r>
                  <a:rPr lang="en-US" sz="2667" dirty="0">
                    <a:solidFill>
                      <a:prstClr val="black"/>
                    </a:solidFill>
                  </a:rPr>
                  <a:t>Remove from </a:t>
                </a:r>
                <a14:m>
                  <m:oMath xmlns:m="http://schemas.openxmlformats.org/officeDocument/2006/math"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667" dirty="0">
                    <a:solidFill>
                      <a:prstClr val="black"/>
                    </a:solidFill>
                  </a:rPr>
                  <a:t> all inconsistent </a:t>
                </a:r>
                <a14:m>
                  <m:oMath xmlns:m="http://schemas.openxmlformats.org/officeDocument/2006/math">
                    <m:r>
                      <a:rPr lang="en-US" sz="2667" b="0" i="1" smtClean="0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</m:oMath>
                </a14:m>
                <a:r>
                  <a:rPr lang="en-US" sz="2667" dirty="0">
                    <a:solidFill>
                      <a:prstClr val="black"/>
                    </a:solidFill>
                  </a:rPr>
                  <a:t>’s.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2108200"/>
                <a:ext cx="6096000" cy="3006272"/>
              </a:xfrm>
              <a:prstGeom prst="rect">
                <a:avLst/>
              </a:prstGeom>
              <a:blipFill rotWithShape="1">
                <a:blip r:embed="rId3"/>
                <a:stretch>
                  <a:fillRect l="-1900" t="-1826" b="-446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406400" y="5379293"/>
            <a:ext cx="4165600" cy="12192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Main point:</a:t>
            </a:r>
            <a:r>
              <a:rPr lang="en-US" sz="2400" dirty="0">
                <a:solidFill>
                  <a:prstClr val="black"/>
                </a:solidFill>
              </a:rPr>
              <a:t> At every iteration we either find a solution or remove </a:t>
            </a:r>
            <a:r>
              <a:rPr lang="en-US" sz="2400" b="1" dirty="0">
                <a:solidFill>
                  <a:prstClr val="black"/>
                </a:solidFill>
              </a:rPr>
              <a:t>half</a:t>
            </a:r>
            <a:r>
              <a:rPr lang="en-US" sz="2400" dirty="0">
                <a:solidFill>
                  <a:prstClr val="black"/>
                </a:solidFill>
              </a:rPr>
              <a:t> of the rows.</a:t>
            </a:r>
            <a:endParaRPr lang="he-IL" sz="24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11200" y="972129"/>
                <a:ext cx="9956800" cy="91319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667" b="1" dirty="0">
                    <a:solidFill>
                      <a:prstClr val="black"/>
                    </a:solidFill>
                  </a:rPr>
                  <a:t>Theorem:</a:t>
                </a:r>
                <a:r>
                  <a:rPr lang="en-US" sz="2667" dirty="0">
                    <a:solidFill>
                      <a:prstClr val="black"/>
                    </a:solidFill>
                  </a:rPr>
                  <a:t> representation is </a:t>
                </a:r>
                <a14:m>
                  <m:oMath xmlns:m="http://schemas.openxmlformats.org/officeDocument/2006/math"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667" dirty="0">
                    <a:solidFill>
                      <a:prstClr val="black"/>
                    </a:solidFill>
                  </a:rPr>
                  <a:t> bits, a solution is of size </a:t>
                </a:r>
                <a14:m>
                  <m:oMath xmlns:m="http://schemas.openxmlformats.org/officeDocument/2006/math">
                    <m:r>
                      <a:rPr lang="en-US" sz="2667" i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sz="2667" dirty="0">
                    <a:solidFill>
                      <a:prstClr val="black"/>
                    </a:solidFill>
                  </a:rPr>
                  <a:t> then a solution can be found within </a:t>
                </a:r>
                <a14:m>
                  <m:oMath xmlns:m="http://schemas.openxmlformats.org/officeDocument/2006/math"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667" i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67" dirty="0">
                    <a:solidFill>
                      <a:prstClr val="black"/>
                    </a:solidFill>
                  </a:rPr>
                  <a:t> queries.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" y="972129"/>
                <a:ext cx="9956800" cy="913199"/>
              </a:xfrm>
              <a:prstGeom prst="rect">
                <a:avLst/>
              </a:prstGeom>
              <a:blipFill rotWithShape="1">
                <a:blip r:embed="rId4"/>
                <a:stretch>
                  <a:fillRect l="-1164" t="-6000" r="-1408" b="-1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20139" y="1482818"/>
              <a:ext cx="5421017" cy="4257036"/>
            </p:xfrm>
            <a:graphic>
              <a:graphicData uri="http://schemas.openxmlformats.org/drawingml/2006/table">
                <a:tbl>
                  <a:tblPr rtl="1" firstRow="1" bandRow="1">
                    <a:tableStyleId>{69CF1AB2-1976-4502-BF36-3FF5EA218861}</a:tableStyleId>
                  </a:tblPr>
                  <a:tblGrid>
                    <a:gridCol w="7744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7443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7443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7443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7443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7443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74431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602335"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3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e>
                                      <m:sup>
                                        <m:r>
                                          <a:rPr lang="en-US" sz="3200" b="1" i="1" smtClean="0">
                                            <a:latin typeface="Cambria Math"/>
                                          </a:rPr>
                                          <m:t>𝒏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1" smtClean="0">
                                    <a:latin typeface="Cambria Math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1" smtClean="0">
                                    <a:latin typeface="Cambria Math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 dirty="0"/>
                        </a:p>
                      </a:txBody>
                      <a:tcPr marL="120467" marR="120467" marT="60234" marB="60234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02335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1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dirty="0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200" i="1" dirty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he-IL" sz="3200" dirty="0"/>
                        </a:p>
                      </a:txBody>
                      <a:tcPr marL="120467" marR="120467" marT="60234" marB="60234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02335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1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1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1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1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dirty="0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200" b="0" i="1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he-IL" sz="3200" dirty="0"/>
                        </a:p>
                      </a:txBody>
                      <a:tcPr marL="120467" marR="120467" marT="60234" marB="60234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02335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1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1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1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dirty="0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200" b="0" i="1" dirty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he-IL" sz="3200" dirty="0"/>
                        </a:p>
                      </a:txBody>
                      <a:tcPr marL="120467" marR="120467" marT="60234" marB="60234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02335"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he-IL" sz="3200" dirty="0"/>
                        </a:p>
                      </a:txBody>
                      <a:tcPr marL="120467" marR="120467" marT="60234" marB="60234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02335"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he-IL" sz="3200" dirty="0"/>
                        </a:p>
                      </a:txBody>
                      <a:tcPr marL="120467" marR="120467" marT="60234" marB="60234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02335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1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1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1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dirty="0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3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b="0" i="1" dirty="0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3200" b="0" i="1" dirty="0" smtClean="0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he-IL" sz="3200" dirty="0"/>
                        </a:p>
                      </a:txBody>
                      <a:tcPr marL="120467" marR="120467" marT="60234" marB="60234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2819544"/>
                  </p:ext>
                </p:extLst>
              </p:nvPr>
            </p:nvGraphicFramePr>
            <p:xfrm>
              <a:off x="6120139" y="1482818"/>
              <a:ext cx="5421017" cy="4257036"/>
            </p:xfrm>
            <a:graphic>
              <a:graphicData uri="http://schemas.openxmlformats.org/drawingml/2006/table">
                <a:tbl>
                  <a:tblPr rtl="1" firstRow="1" bandRow="1">
                    <a:tableStyleId>{69CF1AB2-1976-4502-BF36-3FF5EA218861}</a:tableStyleId>
                  </a:tblPr>
                  <a:tblGrid>
                    <a:gridCol w="77443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77443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77443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  <a:gridCol w="77443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3"/>
                        </a:ext>
                      </a:extLst>
                    </a:gridCol>
                    <a:gridCol w="77443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4"/>
                        </a:ext>
                      </a:extLst>
                    </a:gridCol>
                    <a:gridCol w="77443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5"/>
                        </a:ext>
                      </a:extLst>
                    </a:gridCol>
                    <a:gridCol w="77443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6"/>
                        </a:ext>
                      </a:extLst>
                    </a:gridCol>
                  </a:tblGrid>
                  <a:tr h="608148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120467" marR="120467" marT="60234" marB="60234">
                        <a:blipFill rotWithShape="1">
                          <a:blip r:embed="rId5"/>
                          <a:stretch>
                            <a:fillRect l="-787" r="-600787" b="-6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120467" marR="120467" marT="60234" marB="60234">
                        <a:blipFill rotWithShape="1">
                          <a:blip r:embed="rId5"/>
                          <a:stretch>
                            <a:fillRect l="-100787" r="-500787" b="-6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120467" marR="120467" marT="60234" marB="60234">
                        <a:blipFill rotWithShape="1">
                          <a:blip r:embed="rId5"/>
                          <a:stretch>
                            <a:fillRect l="-200787" r="-400787" b="-6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120467" marR="120467" marT="60234" marB="60234">
                        <a:blipFill rotWithShape="1">
                          <a:blip r:embed="rId5"/>
                          <a:stretch>
                            <a:fillRect l="-300787" r="-300787" b="-6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120467" marR="120467" marT="60234" marB="60234">
                        <a:blipFill rotWithShape="1">
                          <a:blip r:embed="rId5"/>
                          <a:stretch>
                            <a:fillRect l="-400787" r="-200787" b="-6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120467" marR="120467" marT="60234" marB="60234">
                        <a:blipFill rotWithShape="1">
                          <a:blip r:embed="rId5"/>
                          <a:stretch>
                            <a:fillRect l="-500787" r="-100787" b="-6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 dirty="0"/>
                        </a:p>
                      </a:txBody>
                      <a:tcPr marL="120467" marR="120467" marT="60234" marB="60234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60814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1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120467" marR="120467" marT="60234" marB="60234">
                        <a:blipFill rotWithShape="1">
                          <a:blip r:embed="rId5"/>
                          <a:stretch>
                            <a:fillRect l="-600787" t="-100000" r="-787" b="-5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60814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1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1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1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1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120467" marR="120467" marT="60234" marB="60234">
                        <a:blipFill rotWithShape="1">
                          <a:blip r:embed="rId5"/>
                          <a:stretch>
                            <a:fillRect l="-600787" t="-200000" r="-787" b="-4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60814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1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1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1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120467" marR="120467" marT="60234" marB="60234">
                        <a:blipFill rotWithShape="1">
                          <a:blip r:embed="rId5"/>
                          <a:stretch>
                            <a:fillRect l="-600787" t="-303030" r="-787" b="-3343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  <a:tr h="608148"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120467" marR="120467" marT="60234" marB="60234">
                        <a:blipFill rotWithShape="1">
                          <a:blip r:embed="rId5"/>
                          <a:stretch>
                            <a:fillRect l="-600787" t="-399000" r="-787" b="-231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  <a:tr h="608148"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endParaRPr lang="he-IL" sz="320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120467" marR="120467" marT="60234" marB="60234">
                        <a:blipFill rotWithShape="1">
                          <a:blip r:embed="rId5"/>
                          <a:stretch>
                            <a:fillRect l="-600787" t="-499000" r="-787" b="-131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5"/>
                      </a:ext>
                    </a:extLst>
                  </a:tr>
                  <a:tr h="608148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1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1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0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3200" dirty="0"/>
                            <a:t>1</a:t>
                          </a:r>
                          <a:endParaRPr lang="he-IL" sz="3200" dirty="0"/>
                        </a:p>
                      </a:txBody>
                      <a:tcPr marL="120467" marR="120467" marT="60234" marB="60234"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120467" marR="120467" marT="60234" marB="60234">
                        <a:blipFill rotWithShape="1">
                          <a:blip r:embed="rId5"/>
                          <a:stretch>
                            <a:fillRect l="-600787" t="-599000" r="-787" b="-31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29196" y="5832332"/>
              <a:ext cx="5450186" cy="588992"/>
            </p:xfrm>
            <a:graphic>
              <a:graphicData uri="http://schemas.openxmlformats.org/drawingml/2006/table">
                <a:tbl>
                  <a:tblPr rtl="1" firstRow="1" bandRow="1">
                    <a:tableStyleId>{69CF1AB2-1976-4502-BF36-3FF5EA218861}</a:tableStyleId>
                  </a:tblPr>
                  <a:tblGrid>
                    <a:gridCol w="77859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785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785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785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785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785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7859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585093">
                    <a:tc>
                      <a:txBody>
                        <a:bodyPr/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100" b="1" i="1" smtClean="0"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he-IL" sz="3100" dirty="0"/>
                        </a:p>
                      </a:txBody>
                      <a:tcPr marL="116553" marR="116553" marT="58276" marB="58276"/>
                    </a:tc>
                    <a:tc>
                      <a:txBody>
                        <a:bodyPr/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100" b="1" i="1" smtClean="0">
                                    <a:latin typeface="Cambria Math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he-IL" sz="3100" dirty="0"/>
                        </a:p>
                      </a:txBody>
                      <a:tcPr marL="116553" marR="116553" marT="58276" marB="58276"/>
                    </a:tc>
                    <a:tc>
                      <a:txBody>
                        <a:bodyPr/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100" b="1" i="1" smtClean="0">
                                    <a:latin typeface="Cambria Math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he-IL" sz="3100" dirty="0"/>
                        </a:p>
                      </a:txBody>
                      <a:tcPr marL="116553" marR="116553" marT="58276" marB="58276"/>
                    </a:tc>
                    <a:tc>
                      <a:txBody>
                        <a:bodyPr/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100" b="1" i="1" smtClean="0">
                                    <a:latin typeface="Cambria Math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he-IL" sz="3100" dirty="0"/>
                        </a:p>
                      </a:txBody>
                      <a:tcPr marL="116553" marR="116553" marT="58276" marB="58276"/>
                    </a:tc>
                    <a:tc>
                      <a:txBody>
                        <a:bodyPr/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100" b="1" i="1" smtClean="0">
                                    <a:latin typeface="Cambria Math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he-IL" sz="3100" dirty="0"/>
                        </a:p>
                      </a:txBody>
                      <a:tcPr marL="116553" marR="116553" marT="58276" marB="58276"/>
                    </a:tc>
                    <a:tc>
                      <a:txBody>
                        <a:bodyPr/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100" b="1" i="1" smtClean="0"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he-IL" sz="3100" dirty="0"/>
                        </a:p>
                      </a:txBody>
                      <a:tcPr marL="116553" marR="116553" marT="58276" marB="58276"/>
                    </a:tc>
                    <a:tc>
                      <a:txBody>
                        <a:bodyPr/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100" b="1" i="1" smtClean="0">
                                        <a:latin typeface="Cambria Math"/>
                                      </a:rPr>
                                      <m:t>𝒇</m:t>
                                    </m:r>
                                  </m:e>
                                  <m:sup>
                                    <m:r>
                                      <a:rPr lang="en-US" sz="3100" b="1" i="1" smtClean="0">
                                        <a:latin typeface="Cambria Math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e-IL" sz="3100" dirty="0"/>
                        </a:p>
                      </a:txBody>
                      <a:tcPr marL="116553" marR="116553" marT="58276" marB="58276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5315410"/>
                  </p:ext>
                </p:extLst>
              </p:nvPr>
            </p:nvGraphicFramePr>
            <p:xfrm>
              <a:off x="6129196" y="5832332"/>
              <a:ext cx="5450186" cy="588992"/>
            </p:xfrm>
            <a:graphic>
              <a:graphicData uri="http://schemas.openxmlformats.org/drawingml/2006/table">
                <a:tbl>
                  <a:tblPr rtl="1" firstRow="1" bandRow="1">
                    <a:tableStyleId>{69CF1AB2-1976-4502-BF36-3FF5EA218861}</a:tableStyleId>
                  </a:tblPr>
                  <a:tblGrid>
                    <a:gridCol w="77859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77859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77859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  <a:gridCol w="77859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3"/>
                        </a:ext>
                      </a:extLst>
                    </a:gridCol>
                    <a:gridCol w="77859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4"/>
                        </a:ext>
                      </a:extLst>
                    </a:gridCol>
                    <a:gridCol w="77859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5"/>
                        </a:ext>
                      </a:extLst>
                    </a:gridCol>
                    <a:gridCol w="77859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6"/>
                        </a:ext>
                      </a:extLst>
                    </a:gridCol>
                  </a:tblGrid>
                  <a:tr h="588992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116553" marR="116553" marT="58276" marB="58276">
                        <a:blipFill rotWithShape="1">
                          <a:blip r:embed="rId6"/>
                          <a:stretch>
                            <a:fillRect t="-1042" r="-599219" b="-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116553" marR="116553" marT="58276" marB="58276">
                        <a:blipFill rotWithShape="1">
                          <a:blip r:embed="rId6"/>
                          <a:stretch>
                            <a:fillRect l="-100000" t="-1042" r="-499219" b="-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116553" marR="116553" marT="58276" marB="58276">
                        <a:blipFill rotWithShape="1">
                          <a:blip r:embed="rId6"/>
                          <a:stretch>
                            <a:fillRect l="-200000" t="-1042" r="-399219" b="-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116553" marR="116553" marT="58276" marB="58276">
                        <a:blipFill rotWithShape="1">
                          <a:blip r:embed="rId6"/>
                          <a:stretch>
                            <a:fillRect l="-302362" t="-1042" r="-302362" b="-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116553" marR="116553" marT="58276" marB="58276">
                        <a:blipFill rotWithShape="1">
                          <a:blip r:embed="rId6"/>
                          <a:stretch>
                            <a:fillRect l="-399219" t="-1042" r="-200000" b="-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116553" marR="116553" marT="58276" marB="58276">
                        <a:blipFill rotWithShape="1">
                          <a:blip r:embed="rId6"/>
                          <a:stretch>
                            <a:fillRect l="-499219" t="-1042" r="-100000" b="-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116553" marR="116553" marT="58276" marB="58276">
                        <a:blipFill rotWithShape="1">
                          <a:blip r:embed="rId6"/>
                          <a:stretch>
                            <a:fillRect l="-599219" t="-1042" b="-10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/>
              <p:cNvSpPr/>
              <p:nvPr/>
            </p:nvSpPr>
            <p:spPr>
              <a:xfrm>
                <a:off x="5353616" y="5379293"/>
                <a:ext cx="4978400" cy="12192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sz="2667" dirty="0">
                    <a:solidFill>
                      <a:prstClr val="black"/>
                    </a:solidFill>
                  </a:rPr>
                  <a:t>Can shave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67" b="0" i="1" smtClean="0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sz="26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67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667" dirty="0">
                    <a:solidFill>
                      <a:prstClr val="black"/>
                    </a:solidFill>
                  </a:rPr>
                  <a:t>factor by querying on very biased columns.</a:t>
                </a:r>
                <a:endParaRPr lang="he-IL" sz="2667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" name="Rounded 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616" y="5379293"/>
                <a:ext cx="4978400" cy="1219200"/>
              </a:xfrm>
              <a:prstGeom prst="round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>
            <a:spLocks/>
          </p:cNvSpPr>
          <p:nvPr/>
        </p:nvSpPr>
        <p:spPr>
          <a:xfrm>
            <a:off x="775854" y="8260"/>
            <a:ext cx="100584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Succinct Black-Box Model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7086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black box"/>
          <p:cNvSpPr>
            <a:spLocks noChangeAspect="1" noChangeArrowheads="1"/>
          </p:cNvSpPr>
          <p:nvPr/>
        </p:nvSpPr>
        <p:spPr bwMode="auto">
          <a:xfrm>
            <a:off x="11897784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46400" y="1134422"/>
            <a:ext cx="5695312" cy="5408028"/>
            <a:chOff x="152400" y="909562"/>
            <a:chExt cx="5400000" cy="5867400"/>
          </a:xfrm>
        </p:grpSpPr>
        <p:sp>
          <p:nvSpPr>
            <p:cNvPr id="7" name="Oval 6"/>
            <p:cNvSpPr/>
            <p:nvPr/>
          </p:nvSpPr>
          <p:spPr>
            <a:xfrm>
              <a:off x="152400" y="909562"/>
              <a:ext cx="5400000" cy="5867400"/>
            </a:xfrm>
            <a:prstGeom prst="ellipse">
              <a:avLst/>
            </a:prstGeom>
            <a:solidFill>
              <a:srgbClr val="F7F5F9"/>
            </a:solidFill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143520" y="1007025"/>
                  <a:ext cx="1220771" cy="5898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933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𝑻𝑭𝑵𝑷</m:t>
                        </m:r>
                      </m:oMath>
                    </m:oMathPara>
                  </a14:m>
                  <a:endParaRPr kumimoji="0" lang="en-GB" sz="293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520" y="1007024"/>
                  <a:ext cx="760064" cy="43088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5206315" y="1621406"/>
            <a:ext cx="2820085" cy="4459572"/>
            <a:chOff x="1787914" y="1671562"/>
            <a:chExt cx="2422800" cy="5040000"/>
          </a:xfrm>
        </p:grpSpPr>
        <p:sp>
          <p:nvSpPr>
            <p:cNvPr id="11" name="Oval 10"/>
            <p:cNvSpPr/>
            <p:nvPr/>
          </p:nvSpPr>
          <p:spPr>
            <a:xfrm>
              <a:off x="1787914" y="1671562"/>
              <a:ext cx="2422800" cy="5040000"/>
            </a:xfrm>
            <a:prstGeom prst="ellipse">
              <a:avLst/>
            </a:prstGeom>
            <a:solidFill>
              <a:schemeClr val="accent5">
                <a:lumMod val="50000"/>
                <a:alpha val="14902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694015" y="1711550"/>
                  <a:ext cx="896818" cy="6144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933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𝑷𝑷𝑷</m:t>
                        </m:r>
                      </m:oMath>
                    </m:oMathPara>
                  </a14:m>
                  <a:endParaRPr kumimoji="0" lang="en-GB" sz="2933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4015" y="1711550"/>
                  <a:ext cx="623008" cy="43088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6107979" y="2521109"/>
            <a:ext cx="1727916" cy="3410660"/>
            <a:chOff x="2587806" y="3144375"/>
            <a:chExt cx="1522486" cy="3600000"/>
          </a:xfrm>
        </p:grpSpPr>
        <p:sp>
          <p:nvSpPr>
            <p:cNvPr id="14" name="Oval 13"/>
            <p:cNvSpPr/>
            <p:nvPr/>
          </p:nvSpPr>
          <p:spPr>
            <a:xfrm rot="703808">
              <a:off x="2587806" y="3144375"/>
              <a:ext cx="1440000" cy="3600000"/>
            </a:xfrm>
            <a:prstGeom prst="ellipse">
              <a:avLst/>
            </a:prstGeom>
            <a:solidFill>
              <a:srgbClr val="006600">
                <a:alpha val="1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2950410" y="3442406"/>
                  <a:ext cx="1159882" cy="5738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933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𝑷𝑷𝑨𝑫</m:t>
                        </m:r>
                      </m:oMath>
                    </m:oMathPara>
                  </a14:m>
                  <a:endParaRPr kumimoji="0" lang="en-GB" sz="2933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0410" y="3442406"/>
                  <a:ext cx="775693" cy="430888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2000" r="-68519" b="-80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141380" y="4343401"/>
            <a:ext cx="864339" cy="1289236"/>
            <a:chOff x="2550949" y="5265600"/>
            <a:chExt cx="816029" cy="1440000"/>
          </a:xfrm>
        </p:grpSpPr>
        <p:sp>
          <p:nvSpPr>
            <p:cNvPr id="17" name="Oval 16"/>
            <p:cNvSpPr/>
            <p:nvPr/>
          </p:nvSpPr>
          <p:spPr>
            <a:xfrm>
              <a:off x="2601268" y="5265600"/>
              <a:ext cx="720000" cy="144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550949" y="5374899"/>
                  <a:ext cx="816029" cy="5615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667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𝑪𝑳𝑺</m:t>
                        </m:r>
                      </m:oMath>
                    </m:oMathPara>
                  </a14:m>
                  <a:endParaRPr kumimoji="0" lang="en-GB" sz="26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0949" y="5374899"/>
                  <a:ext cx="797570" cy="45132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ectangular Callout 19"/>
          <p:cNvSpPr/>
          <p:nvPr/>
        </p:nvSpPr>
        <p:spPr>
          <a:xfrm>
            <a:off x="8078960" y="990600"/>
            <a:ext cx="3706641" cy="1421064"/>
          </a:xfrm>
          <a:prstGeom prst="wedgeRectCallout">
            <a:avLst>
              <a:gd name="adj1" fmla="val -81404"/>
              <a:gd name="adj2" fmla="val 39156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Collision resistant hash /</a:t>
            </a:r>
            <a:b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one-way permutation</a:t>
            </a:r>
          </a:p>
        </p:txBody>
      </p:sp>
      <p:sp>
        <p:nvSpPr>
          <p:cNvPr id="21" name="Rectangular Callout 20"/>
          <p:cNvSpPr/>
          <p:nvPr/>
        </p:nvSpPr>
        <p:spPr>
          <a:xfrm>
            <a:off x="8229602" y="5257800"/>
            <a:ext cx="3149599" cy="804483"/>
          </a:xfrm>
          <a:prstGeom prst="wedgeRectCallout">
            <a:avLst>
              <a:gd name="adj1" fmla="val -79577"/>
              <a:gd name="adj2" fmla="val -196595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Obfuscation/FE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093632" y="1816826"/>
            <a:ext cx="2771545" cy="4433028"/>
            <a:chOff x="1051922" y="1975913"/>
            <a:chExt cx="1762036" cy="5040000"/>
          </a:xfrm>
        </p:grpSpPr>
        <p:sp>
          <p:nvSpPr>
            <p:cNvPr id="25" name="Oval 24"/>
            <p:cNvSpPr/>
            <p:nvPr/>
          </p:nvSpPr>
          <p:spPr>
            <a:xfrm rot="19800000" flipV="1">
              <a:off x="1051922" y="1975913"/>
              <a:ext cx="1762036" cy="5040000"/>
            </a:xfrm>
            <a:prstGeom prst="ellipse">
              <a:avLst/>
            </a:prstGeom>
            <a:solidFill>
              <a:srgbClr val="FF0000">
                <a:alpha val="1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1085147" y="2412799"/>
                  <a:ext cx="606583" cy="6181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933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𝑷𝑳𝑺</m:t>
                        </m:r>
                      </m:oMath>
                    </m:oMathPara>
                  </a14:m>
                  <a:endParaRPr kumimoji="0" lang="en-GB" sz="293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147" y="2412798"/>
                  <a:ext cx="572513" cy="430887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t="-13043" r="-24324" b="-95652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Oval 2"/>
          <p:cNvSpPr/>
          <p:nvPr/>
        </p:nvSpPr>
        <p:spPr>
          <a:xfrm>
            <a:off x="8287523" y="3970681"/>
            <a:ext cx="203199" cy="217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122914" y="3430396"/>
            <a:ext cx="203199" cy="217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3352801" y="4269616"/>
            <a:ext cx="203199" cy="217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543961" y="3935857"/>
            <a:ext cx="1899956" cy="1008166"/>
          </a:xfrm>
          <a:prstGeom prst="wedgeRectCallout">
            <a:avLst>
              <a:gd name="adj1" fmla="val 101668"/>
              <a:gd name="adj2" fmla="val -7270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Ramsey</a:t>
            </a:r>
          </a:p>
        </p:txBody>
      </p:sp>
      <p:sp>
        <p:nvSpPr>
          <p:cNvPr id="37" name="Rectangular Callout 36"/>
          <p:cNvSpPr/>
          <p:nvPr/>
        </p:nvSpPr>
        <p:spPr>
          <a:xfrm>
            <a:off x="9353124" y="3879062"/>
            <a:ext cx="579156" cy="655575"/>
          </a:xfrm>
          <a:prstGeom prst="wedgeRectCallout">
            <a:avLst>
              <a:gd name="adj1" fmla="val -218338"/>
              <a:gd name="adj2" fmla="val -18729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  <a:endParaRPr kumimoji="0" lang="en-US" sz="2933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2205139" y="5373720"/>
            <a:ext cx="2364372" cy="965529"/>
          </a:xfrm>
          <a:prstGeom prst="wedgeRectCallout">
            <a:avLst>
              <a:gd name="adj1" fmla="val 133773"/>
              <a:gd name="adj2" fmla="val -68877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Obfuscation/FE</a:t>
            </a:r>
          </a:p>
        </p:txBody>
      </p:sp>
      <p:sp>
        <p:nvSpPr>
          <p:cNvPr id="19" name="Rectangular Callout 18"/>
          <p:cNvSpPr/>
          <p:nvPr/>
        </p:nvSpPr>
        <p:spPr>
          <a:xfrm>
            <a:off x="225557" y="2751632"/>
            <a:ext cx="2729865" cy="898865"/>
          </a:xfrm>
          <a:prstGeom prst="wedgeRectCallout">
            <a:avLst>
              <a:gd name="adj1" fmla="val 59835"/>
              <a:gd name="adj2" fmla="val 3628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lvl="0" algn="ctr" defTabSz="914400">
              <a:defRPr/>
            </a:pPr>
            <a:r>
              <a:rPr lang="en-US" sz="3000" dirty="0">
                <a:solidFill>
                  <a:schemeClr val="bg1"/>
                </a:solidFill>
                <a:latin typeface="Calibri"/>
              </a:rPr>
              <a:t>NP is hard-on-average 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1026" name="Picture 2" descr="Thank-you-pinned-not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04" y="213784"/>
            <a:ext cx="26955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089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Computer Science: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dirty="0"/>
              <a:t>A Cryptographic Perspective</a:t>
            </a:r>
          </a:p>
        </p:txBody>
      </p:sp>
    </p:spTree>
    <p:extLst>
      <p:ext uri="{BB962C8B-B14F-4D97-AF65-F5344CB8AC3E}">
        <p14:creationId xmlns:p14="http://schemas.microsoft.com/office/powerpoint/2010/main" val="190765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4080643" y="2272307"/>
            <a:ext cx="3882143" cy="2245419"/>
          </a:xfrm>
          <a:custGeom>
            <a:avLst/>
            <a:gdLst>
              <a:gd name="connsiteX0" fmla="*/ 0 w 4170490"/>
              <a:gd name="connsiteY0" fmla="*/ 1266938 h 2533875"/>
              <a:gd name="connsiteX1" fmla="*/ 2085245 w 4170490"/>
              <a:gd name="connsiteY1" fmla="*/ 0 h 2533875"/>
              <a:gd name="connsiteX2" fmla="*/ 4170490 w 4170490"/>
              <a:gd name="connsiteY2" fmla="*/ 1266938 h 2533875"/>
              <a:gd name="connsiteX3" fmla="*/ 2085245 w 4170490"/>
              <a:gd name="connsiteY3" fmla="*/ 2533876 h 2533875"/>
              <a:gd name="connsiteX4" fmla="*/ 0 w 4170490"/>
              <a:gd name="connsiteY4" fmla="*/ 1266938 h 253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0490" h="2533875">
                <a:moveTo>
                  <a:pt x="0" y="1266938"/>
                </a:moveTo>
                <a:cubicBezTo>
                  <a:pt x="0" y="567227"/>
                  <a:pt x="933596" y="0"/>
                  <a:pt x="2085245" y="0"/>
                </a:cubicBezTo>
                <a:cubicBezTo>
                  <a:pt x="3236894" y="0"/>
                  <a:pt x="4170490" y="567227"/>
                  <a:pt x="4170490" y="1266938"/>
                </a:cubicBezTo>
                <a:cubicBezTo>
                  <a:pt x="4170490" y="1966649"/>
                  <a:pt x="3236894" y="2533876"/>
                  <a:pt x="2085245" y="2533876"/>
                </a:cubicBezTo>
                <a:cubicBezTo>
                  <a:pt x="933596" y="2533876"/>
                  <a:pt x="0" y="1966649"/>
                  <a:pt x="0" y="1266938"/>
                </a:cubicBezTo>
                <a:close/>
              </a:path>
            </a:pathLst>
          </a:custGeom>
          <a:solidFill>
            <a:srgbClr val="FF0000">
              <a:alpha val="76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648854" tIns="409177" rIns="648854" bIns="409177" numCol="1" spcCol="1270" anchor="ctr" anchorCtr="0">
            <a:noAutofit/>
          </a:bodyPr>
          <a:lstStyle/>
          <a:p>
            <a:pPr lvl="0" algn="ctr" defTabSz="13335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>
                <a:latin typeface="Tw Cen MT" panose="020B0602020104020603" pitchFamily="34" charset="0"/>
              </a:rPr>
              <a:t>Cryptography</a:t>
            </a:r>
            <a:endParaRPr lang="he-IL" sz="3000" kern="1200" dirty="0">
              <a:latin typeface="Tw Cen MT" panose="020B0602020104020603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335821" y="848098"/>
            <a:ext cx="3538822" cy="1902218"/>
          </a:xfrm>
          <a:custGeom>
            <a:avLst/>
            <a:gdLst>
              <a:gd name="connsiteX0" fmla="*/ 0 w 3801669"/>
              <a:gd name="connsiteY0" fmla="*/ 1073293 h 2146585"/>
              <a:gd name="connsiteX1" fmla="*/ 1900835 w 3801669"/>
              <a:gd name="connsiteY1" fmla="*/ 0 h 2146585"/>
              <a:gd name="connsiteX2" fmla="*/ 3801670 w 3801669"/>
              <a:gd name="connsiteY2" fmla="*/ 1073293 h 2146585"/>
              <a:gd name="connsiteX3" fmla="*/ 1900835 w 3801669"/>
              <a:gd name="connsiteY3" fmla="*/ 2146586 h 2146585"/>
              <a:gd name="connsiteX4" fmla="*/ 0 w 3801669"/>
              <a:gd name="connsiteY4" fmla="*/ 1073293 h 214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1669" h="2146585">
                <a:moveTo>
                  <a:pt x="0" y="1073293"/>
                </a:moveTo>
                <a:cubicBezTo>
                  <a:pt x="0" y="480530"/>
                  <a:pt x="851033" y="0"/>
                  <a:pt x="1900835" y="0"/>
                </a:cubicBezTo>
                <a:cubicBezTo>
                  <a:pt x="2950637" y="0"/>
                  <a:pt x="3801670" y="480530"/>
                  <a:pt x="3801670" y="1073293"/>
                </a:cubicBezTo>
                <a:cubicBezTo>
                  <a:pt x="3801670" y="1666056"/>
                  <a:pt x="2950637" y="2146586"/>
                  <a:pt x="1900835" y="2146586"/>
                </a:cubicBezTo>
                <a:cubicBezTo>
                  <a:pt x="851033" y="2146586"/>
                  <a:pt x="0" y="1666056"/>
                  <a:pt x="0" y="1073293"/>
                </a:cubicBezTo>
                <a:close/>
              </a:path>
            </a:pathLst>
          </a:custGeom>
          <a:solidFill>
            <a:srgbClr val="50AAFE">
              <a:alpha val="97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94842" tIns="352460" rIns="594842" bIns="352460" numCol="1" spcCol="1270" anchor="ctr" anchorCtr="0">
            <a:noAutofit/>
          </a:bodyPr>
          <a:lstStyle/>
          <a:p>
            <a:pPr lvl="0" algn="ctr" defTabSz="13335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>
                <a:latin typeface="Tw Cen MT" panose="020B0602020104020603" pitchFamily="34" charset="0"/>
              </a:rPr>
              <a:t>Computational Complexity</a:t>
            </a:r>
            <a:endParaRPr lang="he-IL" sz="3000" kern="1200" dirty="0">
              <a:latin typeface="Tw Cen MT" panose="020B0602020104020603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443681" y="2711706"/>
            <a:ext cx="3219835" cy="1504139"/>
          </a:xfrm>
          <a:custGeom>
            <a:avLst/>
            <a:gdLst>
              <a:gd name="connsiteX0" fmla="*/ 0 w 3868068"/>
              <a:gd name="connsiteY0" fmla="*/ 1067615 h 2135230"/>
              <a:gd name="connsiteX1" fmla="*/ 1934034 w 3868068"/>
              <a:gd name="connsiteY1" fmla="*/ 0 h 2135230"/>
              <a:gd name="connsiteX2" fmla="*/ 3868068 w 3868068"/>
              <a:gd name="connsiteY2" fmla="*/ 1067615 h 2135230"/>
              <a:gd name="connsiteX3" fmla="*/ 1934034 w 3868068"/>
              <a:gd name="connsiteY3" fmla="*/ 2135230 h 2135230"/>
              <a:gd name="connsiteX4" fmla="*/ 0 w 3868068"/>
              <a:gd name="connsiteY4" fmla="*/ 1067615 h 213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8068" h="2135230">
                <a:moveTo>
                  <a:pt x="0" y="1067615"/>
                </a:moveTo>
                <a:cubicBezTo>
                  <a:pt x="0" y="477988"/>
                  <a:pt x="865897" y="0"/>
                  <a:pt x="1934034" y="0"/>
                </a:cubicBezTo>
                <a:cubicBezTo>
                  <a:pt x="3002171" y="0"/>
                  <a:pt x="3868068" y="477988"/>
                  <a:pt x="3868068" y="1067615"/>
                </a:cubicBezTo>
                <a:cubicBezTo>
                  <a:pt x="3868068" y="1657242"/>
                  <a:pt x="3002171" y="2135230"/>
                  <a:pt x="1934034" y="2135230"/>
                </a:cubicBezTo>
                <a:cubicBezTo>
                  <a:pt x="865897" y="2135230"/>
                  <a:pt x="0" y="1657242"/>
                  <a:pt x="0" y="1067615"/>
                </a:cubicBezTo>
                <a:close/>
              </a:path>
            </a:pathLst>
          </a:custGeom>
          <a:solidFill>
            <a:srgbClr val="7FDD21">
              <a:alpha val="88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604565" tIns="350797" rIns="604565" bIns="350797" numCol="1" spcCol="1270" anchor="ctr" anchorCtr="0">
            <a:noAutofit/>
          </a:bodyPr>
          <a:lstStyle/>
          <a:p>
            <a:pPr lvl="0" algn="ctr" defTabSz="13335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>
                <a:latin typeface="Tw Cen MT" panose="020B0602020104020603" pitchFamily="34" charset="0"/>
              </a:rPr>
              <a:t>Data Structures</a:t>
            </a:r>
            <a:endParaRPr lang="he-IL" sz="3000" kern="1200" dirty="0">
              <a:latin typeface="Tw Cen MT" panose="020B0602020104020603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249810" y="4059078"/>
            <a:ext cx="3486238" cy="2152633"/>
          </a:xfrm>
          <a:custGeom>
            <a:avLst/>
            <a:gdLst>
              <a:gd name="connsiteX0" fmla="*/ 0 w 3745179"/>
              <a:gd name="connsiteY0" fmla="*/ 1214585 h 2429169"/>
              <a:gd name="connsiteX1" fmla="*/ 1872590 w 3745179"/>
              <a:gd name="connsiteY1" fmla="*/ 0 h 2429169"/>
              <a:gd name="connsiteX2" fmla="*/ 3745180 w 3745179"/>
              <a:gd name="connsiteY2" fmla="*/ 1214585 h 2429169"/>
              <a:gd name="connsiteX3" fmla="*/ 1872590 w 3745179"/>
              <a:gd name="connsiteY3" fmla="*/ 2429170 h 2429169"/>
              <a:gd name="connsiteX4" fmla="*/ 0 w 3745179"/>
              <a:gd name="connsiteY4" fmla="*/ 1214585 h 242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5179" h="2429169">
                <a:moveTo>
                  <a:pt x="0" y="1214585"/>
                </a:moveTo>
                <a:cubicBezTo>
                  <a:pt x="0" y="543788"/>
                  <a:pt x="838387" y="0"/>
                  <a:pt x="1872590" y="0"/>
                </a:cubicBezTo>
                <a:cubicBezTo>
                  <a:pt x="2906793" y="0"/>
                  <a:pt x="3745180" y="543788"/>
                  <a:pt x="3745180" y="1214585"/>
                </a:cubicBezTo>
                <a:cubicBezTo>
                  <a:pt x="3745180" y="1885382"/>
                  <a:pt x="2906793" y="2429170"/>
                  <a:pt x="1872590" y="2429170"/>
                </a:cubicBezTo>
                <a:cubicBezTo>
                  <a:pt x="838387" y="2429170"/>
                  <a:pt x="0" y="1885382"/>
                  <a:pt x="0" y="1214585"/>
                </a:cubicBezTo>
                <a:close/>
              </a:path>
            </a:pathLst>
          </a:custGeom>
          <a:solidFill>
            <a:srgbClr val="7030A0">
              <a:alpha val="84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86569" tIns="393844" rIns="586569" bIns="393844" numCol="1" spcCol="1270" anchor="ctr" anchorCtr="0">
            <a:noAutofit/>
          </a:bodyPr>
          <a:lstStyle/>
          <a:p>
            <a:pPr lvl="0" algn="ctr" defTabSz="13335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>
                <a:latin typeface="Tw Cen MT" panose="020B0602020104020603" pitchFamily="34" charset="0"/>
              </a:rPr>
              <a:t>Distributed Algorithms</a:t>
            </a:r>
            <a:endParaRPr lang="he-IL" sz="3000" kern="1200" dirty="0">
              <a:latin typeface="Tw Cen MT" panose="020B0602020104020603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379913" y="2347279"/>
            <a:ext cx="3101947" cy="1930770"/>
          </a:xfrm>
          <a:custGeom>
            <a:avLst/>
            <a:gdLst>
              <a:gd name="connsiteX0" fmla="*/ 0 w 3332345"/>
              <a:gd name="connsiteY0" fmla="*/ 1089403 h 2178805"/>
              <a:gd name="connsiteX1" fmla="*/ 1666173 w 3332345"/>
              <a:gd name="connsiteY1" fmla="*/ 0 h 2178805"/>
              <a:gd name="connsiteX2" fmla="*/ 3332346 w 3332345"/>
              <a:gd name="connsiteY2" fmla="*/ 1089403 h 2178805"/>
              <a:gd name="connsiteX3" fmla="*/ 1666173 w 3332345"/>
              <a:gd name="connsiteY3" fmla="*/ 2178806 h 2178805"/>
              <a:gd name="connsiteX4" fmla="*/ 0 w 3332345"/>
              <a:gd name="connsiteY4" fmla="*/ 1089403 h 217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2345" h="2178805">
                <a:moveTo>
                  <a:pt x="0" y="1089403"/>
                </a:moveTo>
                <a:cubicBezTo>
                  <a:pt x="0" y="487742"/>
                  <a:pt x="745971" y="0"/>
                  <a:pt x="1666173" y="0"/>
                </a:cubicBezTo>
                <a:cubicBezTo>
                  <a:pt x="2586375" y="0"/>
                  <a:pt x="3332346" y="487742"/>
                  <a:pt x="3332346" y="1089403"/>
                </a:cubicBezTo>
                <a:cubicBezTo>
                  <a:pt x="3332346" y="1691064"/>
                  <a:pt x="2586375" y="2178806"/>
                  <a:pt x="1666173" y="2178806"/>
                </a:cubicBezTo>
                <a:cubicBezTo>
                  <a:pt x="745971" y="2178806"/>
                  <a:pt x="0" y="1691064"/>
                  <a:pt x="0" y="1089403"/>
                </a:cubicBezTo>
                <a:close/>
              </a:path>
            </a:pathLst>
          </a:custGeom>
          <a:solidFill>
            <a:srgbClr val="FFDB2C">
              <a:alpha val="91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26111" tIns="357179" rIns="526111" bIns="357179" numCol="1" spcCol="1270" anchor="ctr" anchorCtr="0">
            <a:noAutofit/>
          </a:bodyPr>
          <a:lstStyle/>
          <a:p>
            <a:pPr lvl="0" algn="ctr" defTabSz="13335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>
                <a:latin typeface="Tw Cen MT" panose="020B0602020104020603" pitchFamily="34" charset="0"/>
              </a:rPr>
              <a:t>Search Problems</a:t>
            </a:r>
            <a:endParaRPr lang="he-IL" sz="3000" kern="1200" dirty="0">
              <a:latin typeface="Tw Cen MT" panose="020B0602020104020603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082156" y="2273809"/>
            <a:ext cx="3882143" cy="2245419"/>
          </a:xfrm>
          <a:custGeom>
            <a:avLst/>
            <a:gdLst>
              <a:gd name="connsiteX0" fmla="*/ 0 w 4170490"/>
              <a:gd name="connsiteY0" fmla="*/ 1266938 h 2533875"/>
              <a:gd name="connsiteX1" fmla="*/ 2085245 w 4170490"/>
              <a:gd name="connsiteY1" fmla="*/ 0 h 2533875"/>
              <a:gd name="connsiteX2" fmla="*/ 4170490 w 4170490"/>
              <a:gd name="connsiteY2" fmla="*/ 1266938 h 2533875"/>
              <a:gd name="connsiteX3" fmla="*/ 2085245 w 4170490"/>
              <a:gd name="connsiteY3" fmla="*/ 2533876 h 2533875"/>
              <a:gd name="connsiteX4" fmla="*/ 0 w 4170490"/>
              <a:gd name="connsiteY4" fmla="*/ 1266938 h 253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0490" h="2533875">
                <a:moveTo>
                  <a:pt x="0" y="1266938"/>
                </a:moveTo>
                <a:cubicBezTo>
                  <a:pt x="0" y="567227"/>
                  <a:pt x="933596" y="0"/>
                  <a:pt x="2085245" y="0"/>
                </a:cubicBezTo>
                <a:cubicBezTo>
                  <a:pt x="3236894" y="0"/>
                  <a:pt x="4170490" y="567227"/>
                  <a:pt x="4170490" y="1266938"/>
                </a:cubicBezTo>
                <a:cubicBezTo>
                  <a:pt x="4170490" y="1966649"/>
                  <a:pt x="3236894" y="2533876"/>
                  <a:pt x="2085245" y="2533876"/>
                </a:cubicBezTo>
                <a:cubicBezTo>
                  <a:pt x="933596" y="2533876"/>
                  <a:pt x="0" y="1966649"/>
                  <a:pt x="0" y="1266938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648854" tIns="409177" rIns="648854" bIns="409177" numCol="1" spcCol="1270" anchor="ctr" anchorCtr="0">
            <a:noAutofit/>
          </a:bodyPr>
          <a:lstStyle/>
          <a:p>
            <a:pPr lvl="0" algn="ctr" defTabSz="13335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>
                <a:latin typeface="Tw Cen MT" panose="020B0602020104020603" pitchFamily="34" charset="0"/>
              </a:rPr>
              <a:t>Cryptography</a:t>
            </a:r>
            <a:endParaRPr lang="he-IL" sz="3000" kern="1200" dirty="0">
              <a:latin typeface="Tw Cen MT" panose="020B0602020104020603" pitchFamily="34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AF96C11-17B5-4763-9F63-61C98F34C090}"/>
              </a:ext>
            </a:extLst>
          </p:cNvPr>
          <p:cNvSpPr/>
          <p:nvPr/>
        </p:nvSpPr>
        <p:spPr>
          <a:xfrm>
            <a:off x="8153913" y="714043"/>
            <a:ext cx="3607782" cy="922021"/>
          </a:xfrm>
          <a:prstGeom prst="wedgeRoundRectCallout">
            <a:avLst>
              <a:gd name="adj1" fmla="val -59390"/>
              <a:gd name="adj2" fmla="val 229442"/>
              <a:gd name="adj3" fmla="val 16667"/>
            </a:avLst>
          </a:prstGeom>
          <a:noFill/>
          <a:ln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w Cen MT" panose="020B0602020104020603" pitchFamily="34" charset="0"/>
              </a:rPr>
              <a:t>Adversarial Bloom Filters:</a:t>
            </a:r>
            <a:br>
              <a:rPr lang="en-US" sz="2400" b="1" dirty="0">
                <a:solidFill>
                  <a:schemeClr val="tx1"/>
                </a:solidFill>
                <a:latin typeface="Tw Cen MT" panose="020B0602020104020603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  <a:t>[Naor</a:t>
            </a:r>
            <a:r>
              <a:rPr lang="en-US" sz="2000" dirty="0">
                <a:solidFill>
                  <a:srgbClr val="50AAFE"/>
                </a:solidFill>
                <a:latin typeface="Tw Cen MT" panose="020B0602020104020603" pitchFamily="34" charset="0"/>
              </a:rPr>
              <a:t>Y</a:t>
            </a: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  <a:t>13], [Naor</a:t>
            </a:r>
            <a:r>
              <a:rPr lang="en-US" sz="2000" dirty="0">
                <a:solidFill>
                  <a:srgbClr val="50AAFE"/>
                </a:solidFill>
                <a:latin typeface="Tw Cen MT" panose="020B0602020104020603" pitchFamily="34" charset="0"/>
              </a:rPr>
              <a:t>Y</a:t>
            </a: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  <a:t>15]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CEF1E3AF-7E4A-4D48-B681-E24F5FACE6A6}"/>
              </a:ext>
            </a:extLst>
          </p:cNvPr>
          <p:cNvSpPr/>
          <p:nvPr/>
        </p:nvSpPr>
        <p:spPr>
          <a:xfrm>
            <a:off x="7010751" y="4870226"/>
            <a:ext cx="4750944" cy="1521609"/>
          </a:xfrm>
          <a:prstGeom prst="wedgeRoundRectCallout">
            <a:avLst>
              <a:gd name="adj1" fmla="val -63662"/>
              <a:gd name="adj2" fmla="val -89610"/>
              <a:gd name="adj3" fmla="val 16667"/>
            </a:avLst>
          </a:prstGeom>
          <a:noFill/>
          <a:ln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w Cen MT" panose="020B0602020104020603" pitchFamily="34" charset="0"/>
              </a:rPr>
              <a:t>Secure Distributed Algorithm</a:t>
            </a:r>
            <a:br>
              <a:rPr lang="en-US" sz="2400" b="1" dirty="0">
                <a:solidFill>
                  <a:schemeClr val="tx1"/>
                </a:solidFill>
                <a:latin typeface="Tw Cen MT" panose="020B0602020104020603" pitchFamily="34" charset="0"/>
              </a:rPr>
            </a:br>
            <a:r>
              <a:rPr lang="en-US" sz="2400" b="1" dirty="0">
                <a:solidFill>
                  <a:schemeClr val="tx1"/>
                </a:solidFill>
                <a:latin typeface="Tw Cen MT" panose="020B0602020104020603" pitchFamily="34" charset="0"/>
              </a:rPr>
              <a:t>&amp; </a:t>
            </a:r>
            <a:r>
              <a:rPr lang="en-US" sz="2400" b="1" dirty="0" err="1">
                <a:solidFill>
                  <a:schemeClr val="tx1"/>
                </a:solidFill>
                <a:latin typeface="Tw Cen MT" panose="020B0602020104020603" pitchFamily="34" charset="0"/>
              </a:rPr>
              <a:t>Derandomization</a:t>
            </a:r>
            <a:r>
              <a:rPr lang="en-US" sz="2400" b="1" dirty="0">
                <a:solidFill>
                  <a:schemeClr val="tx1"/>
                </a:solidFill>
                <a:latin typeface="Tw Cen MT" panose="020B0602020104020603" pitchFamily="34" charset="0"/>
              </a:rPr>
              <a:t>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  <a:t>[Halevi-Ishai-Jain-Komargodski-Sahai-</a:t>
            </a:r>
            <a:r>
              <a:rPr lang="en-US" sz="2000" dirty="0">
                <a:solidFill>
                  <a:srgbClr val="50AAFE"/>
                </a:solidFill>
                <a:latin typeface="Tw Cen MT" panose="020B0602020104020603" pitchFamily="34" charset="0"/>
              </a:rPr>
              <a:t>Y</a:t>
            </a: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  <a:t>17], [Parter-</a:t>
            </a:r>
            <a:r>
              <a:rPr lang="en-US" sz="2000" dirty="0">
                <a:solidFill>
                  <a:srgbClr val="50AAFE"/>
                </a:solidFill>
                <a:latin typeface="Tw Cen MT" panose="020B0602020104020603" pitchFamily="34" charset="0"/>
              </a:rPr>
              <a:t>Y</a:t>
            </a: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  <a:t>17], [Parter-</a:t>
            </a:r>
            <a:r>
              <a:rPr lang="en-US" sz="2000" dirty="0">
                <a:solidFill>
                  <a:srgbClr val="50AAFE"/>
                </a:solidFill>
                <a:latin typeface="Tw Cen MT" panose="020B0602020104020603" pitchFamily="34" charset="0"/>
              </a:rPr>
              <a:t>Y</a:t>
            </a: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  <a:t>18a], [Parter-</a:t>
            </a:r>
            <a:r>
              <a:rPr lang="en-US" sz="2000" dirty="0">
                <a:solidFill>
                  <a:srgbClr val="50AAFE"/>
                </a:solidFill>
                <a:latin typeface="Tw Cen MT" panose="020B0602020104020603" pitchFamily="34" charset="0"/>
              </a:rPr>
              <a:t>Y</a:t>
            </a: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  <a:t>18b]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54EDC95-E6B4-4959-9B4E-C1F004419E2A}"/>
              </a:ext>
            </a:extLst>
          </p:cNvPr>
          <p:cNvSpPr/>
          <p:nvPr/>
        </p:nvSpPr>
        <p:spPr>
          <a:xfrm>
            <a:off x="190330" y="4719545"/>
            <a:ext cx="4551999" cy="1672290"/>
          </a:xfrm>
          <a:prstGeom prst="wedgeRoundRectCallout">
            <a:avLst>
              <a:gd name="adj1" fmla="val 39631"/>
              <a:gd name="adj2" fmla="val -124878"/>
              <a:gd name="adj3" fmla="val 16667"/>
            </a:avLst>
          </a:prstGeom>
          <a:noFill/>
          <a:ln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w Cen MT" panose="020B0602020104020603" pitchFamily="34" charset="0"/>
              </a:rPr>
              <a:t>Ramsey, Local Search, Hashing: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  <a:t>[Hubacek-Naor-</a:t>
            </a:r>
            <a:r>
              <a:rPr lang="en-US" sz="2000" dirty="0">
                <a:solidFill>
                  <a:srgbClr val="50AAFE"/>
                </a:solidFill>
                <a:latin typeface="Tw Cen MT" panose="020B0602020104020603" pitchFamily="34" charset="0"/>
              </a:rPr>
              <a:t>Y</a:t>
            </a: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  <a:t>17], [Hubacek-</a:t>
            </a:r>
            <a:r>
              <a:rPr lang="en-US" sz="2000" dirty="0">
                <a:solidFill>
                  <a:srgbClr val="50AAFE"/>
                </a:solidFill>
                <a:latin typeface="Tw Cen MT" panose="020B0602020104020603" pitchFamily="34" charset="0"/>
              </a:rPr>
              <a:t>Y</a:t>
            </a: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  <a:t>17],</a:t>
            </a:r>
            <a:b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  <a:t>[Komargodski-Naor-</a:t>
            </a:r>
            <a:r>
              <a:rPr lang="en-US" sz="2000" dirty="0">
                <a:solidFill>
                  <a:srgbClr val="50AAFE"/>
                </a:solidFill>
                <a:latin typeface="Tw Cen MT" panose="020B0602020104020603" pitchFamily="34" charset="0"/>
              </a:rPr>
              <a:t>Y</a:t>
            </a: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  <a:t>17],</a:t>
            </a:r>
            <a:b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  <a:t>[Komargodski-Naor-</a:t>
            </a:r>
            <a:r>
              <a:rPr lang="en-US" sz="2000" dirty="0">
                <a:solidFill>
                  <a:srgbClr val="50AAFE"/>
                </a:solidFill>
                <a:latin typeface="Tw Cen MT" panose="020B0602020104020603" pitchFamily="34" charset="0"/>
              </a:rPr>
              <a:t>Y</a:t>
            </a: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  <a:t>18]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E7B95A8-4BC4-47C9-978D-53960985AF79}"/>
              </a:ext>
            </a:extLst>
          </p:cNvPr>
          <p:cNvSpPr/>
          <p:nvPr/>
        </p:nvSpPr>
        <p:spPr>
          <a:xfrm>
            <a:off x="190330" y="364741"/>
            <a:ext cx="4843064" cy="1466070"/>
          </a:xfrm>
          <a:prstGeom prst="wedgeRoundRectCallout">
            <a:avLst>
              <a:gd name="adj1" fmla="val 69141"/>
              <a:gd name="adj2" fmla="val 98191"/>
              <a:gd name="adj3" fmla="val 16667"/>
            </a:avLst>
          </a:prstGeom>
          <a:noFill/>
          <a:ln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w Cen MT" panose="020B0602020104020603" pitchFamily="34" charset="0"/>
              </a:rPr>
              <a:t>Obfuscation, NP Secret-Sharing: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  <a:t>[Komargodski-Moran-Naor-Pass-Rosen-</a:t>
            </a:r>
            <a:r>
              <a:rPr lang="en-US" sz="2000" dirty="0">
                <a:solidFill>
                  <a:srgbClr val="50AAFE"/>
                </a:solidFill>
                <a:latin typeface="Tw Cen MT" panose="020B0602020104020603" pitchFamily="34" charset="0"/>
              </a:rPr>
              <a:t>Y</a:t>
            </a: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  <a:t>14],</a:t>
            </a:r>
            <a:b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  <a:t>[Komargodski-Naor-</a:t>
            </a:r>
            <a:r>
              <a:rPr lang="en-US" sz="2000" dirty="0">
                <a:solidFill>
                  <a:srgbClr val="50AAFE"/>
                </a:solidFill>
                <a:latin typeface="Tw Cen MT" panose="020B0602020104020603" pitchFamily="34" charset="0"/>
              </a:rPr>
              <a:t>Y</a:t>
            </a: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  <a:t>15],</a:t>
            </a:r>
            <a:b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  <a:t>[Komargodski-Naor-</a:t>
            </a:r>
            <a:r>
              <a:rPr lang="en-US" sz="2000" dirty="0">
                <a:solidFill>
                  <a:srgbClr val="50AAFE"/>
                </a:solidFill>
                <a:latin typeface="Tw Cen MT" panose="020B0602020104020603" pitchFamily="34" charset="0"/>
              </a:rPr>
              <a:t>Y</a:t>
            </a: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</a:rPr>
              <a:t>16]</a:t>
            </a:r>
          </a:p>
        </p:txBody>
      </p:sp>
    </p:spTree>
    <p:extLst>
      <p:ext uri="{BB962C8B-B14F-4D97-AF65-F5344CB8AC3E}">
        <p14:creationId xmlns:p14="http://schemas.microsoft.com/office/powerpoint/2010/main" val="289483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4400" i="1" dirty="0"/>
              <a:t>I rarely end up where I was intending to go,</a:t>
            </a:r>
            <a:br>
              <a:rPr lang="en-US" sz="4400" i="1" dirty="0"/>
            </a:br>
            <a:r>
              <a:rPr lang="en-US" sz="4400" i="1" dirty="0"/>
              <a:t>but often I end up somewhere I needed to be.</a:t>
            </a:r>
          </a:p>
          <a:p>
            <a:pPr algn="l" rtl="0"/>
            <a:r>
              <a:rPr lang="en-US" dirty="0"/>
              <a:t>Douglas Adams</a:t>
            </a: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8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Reverse Randomization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𝐵𝑃𝑃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[</a:t>
                </a:r>
                <a:r>
                  <a:rPr lang="en-US" dirty="0" err="1"/>
                  <a:t>Lautemann</a:t>
                </a:r>
                <a:r>
                  <a:rPr lang="en-US" dirty="0"/>
                  <a:t> 83]</a:t>
                </a:r>
              </a:p>
              <a:p>
                <a:pPr algn="l" rtl="0"/>
                <a:r>
                  <a:rPr lang="en-US" dirty="0"/>
                  <a:t>Commitment schemes [</a:t>
                </a:r>
                <a:r>
                  <a:rPr lang="en-US" dirty="0" err="1"/>
                  <a:t>Naor</a:t>
                </a:r>
                <a:r>
                  <a:rPr lang="en-US" dirty="0"/>
                  <a:t> 89]</a:t>
                </a:r>
              </a:p>
              <a:p>
                <a:pPr algn="l" rtl="0"/>
                <a:r>
                  <a:rPr lang="en-US" dirty="0"/>
                  <a:t>ZAPs [</a:t>
                </a:r>
                <a:r>
                  <a:rPr lang="en-US" dirty="0" err="1"/>
                  <a:t>Dwork-Naor</a:t>
                </a:r>
                <a:r>
                  <a:rPr lang="en-US" dirty="0"/>
                  <a:t> 00]</a:t>
                </a:r>
              </a:p>
              <a:p>
                <a:pPr algn="l" rtl="0"/>
                <a:r>
                  <a:rPr lang="en-US" dirty="0"/>
                  <a:t>Perfect Correctness [</a:t>
                </a:r>
                <a:r>
                  <a:rPr lang="en-US" dirty="0" err="1"/>
                  <a:t>Dwork-Naor-Reingold</a:t>
                </a:r>
                <a:r>
                  <a:rPr lang="en-US" dirty="0"/>
                  <a:t> 04], [</a:t>
                </a:r>
                <a:r>
                  <a:rPr lang="en-US" dirty="0" err="1"/>
                  <a:t>Bitansky-Vaikuntanathan</a:t>
                </a:r>
                <a:r>
                  <a:rPr lang="en-US" dirty="0"/>
                  <a:t> 15]</a:t>
                </a:r>
              </a:p>
              <a:p>
                <a:pPr algn="l" rtl="0"/>
                <a:endParaRPr lang="en-US" dirty="0">
                  <a:solidFill>
                    <a:srgbClr val="FF0000"/>
                  </a:solidFill>
                </a:endParaRPr>
              </a:p>
              <a:p>
                <a:pPr algn="l" rtl="0"/>
                <a:r>
                  <a:rPr lang="en-US" dirty="0">
                    <a:solidFill>
                      <a:srgbClr val="FF0000"/>
                    </a:solidFill>
                  </a:rPr>
                  <a:t>Today:</a:t>
                </a:r>
                <a:r>
                  <a:rPr lang="en-US" dirty="0"/>
                  <a:t> TFNP Hardness [</a:t>
                </a:r>
                <a:r>
                  <a:rPr lang="en-US" dirty="0" err="1"/>
                  <a:t>Hubáček</a:t>
                </a:r>
                <a:r>
                  <a:rPr lang="en-US" dirty="0"/>
                  <a:t>-</a:t>
                </a:r>
                <a:r>
                  <a:rPr lang="en-US" dirty="0" err="1"/>
                  <a:t>Naor</a:t>
                </a:r>
                <a:r>
                  <a:rPr lang="en-US" dirty="0"/>
                  <a:t>-</a:t>
                </a:r>
                <a:r>
                  <a:rPr lang="en-US" dirty="0">
                    <a:solidFill>
                      <a:srgbClr val="50AAFE"/>
                    </a:solidFill>
                  </a:rPr>
                  <a:t>Y</a:t>
                </a:r>
                <a:r>
                  <a:rPr lang="en-US" dirty="0"/>
                  <a:t> 17]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901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TFNP – Total Function NP [MP91]</a:t>
            </a:r>
            <a:endParaRPr lang="he-IL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9"/>
              </a:xfrm>
            </p:spPr>
            <p:txBody>
              <a:bodyPr/>
              <a:lstStyle/>
              <a:p>
                <a:r>
                  <a:rPr lang="en-US" sz="3000" dirty="0">
                    <a:solidFill>
                      <a:srgbClr val="FF0000"/>
                    </a:solidFill>
                  </a:rPr>
                  <a:t>NP</a:t>
                </a:r>
                <a:r>
                  <a:rPr lang="en-US" sz="3000" dirty="0"/>
                  <a:t>: easy to verify </a:t>
                </a:r>
                <a:r>
                  <a:rPr lang="en-US" sz="3000" dirty="0">
                    <a:solidFill>
                      <a:srgbClr val="FF0000"/>
                    </a:solidFill>
                  </a:rPr>
                  <a:t>decision</a:t>
                </a:r>
                <a:r>
                  <a:rPr lang="en-US" sz="3000" dirty="0"/>
                  <a:t> problems</a:t>
                </a:r>
              </a:p>
              <a:p>
                <a:r>
                  <a:rPr lang="en-US" sz="3000" dirty="0">
                    <a:solidFill>
                      <a:srgbClr val="FF0000"/>
                    </a:solidFill>
                  </a:rPr>
                  <a:t>FNP</a:t>
                </a:r>
                <a:r>
                  <a:rPr lang="en-US" sz="3000" dirty="0"/>
                  <a:t>: easy to verify </a:t>
                </a:r>
                <a:r>
                  <a:rPr lang="en-US" sz="3000" dirty="0">
                    <a:solidFill>
                      <a:srgbClr val="FF0000"/>
                    </a:solidFill>
                  </a:rPr>
                  <a:t>search </a:t>
                </a:r>
                <a:r>
                  <a:rPr lang="en-US" sz="3000" dirty="0"/>
                  <a:t>problems</a:t>
                </a:r>
              </a:p>
              <a:p>
                <a:pPr lvl="1"/>
                <a:r>
                  <a:rPr lang="en-US" sz="2700" dirty="0"/>
                  <a:t>Given an instance </a:t>
                </a:r>
                <a14:m>
                  <m:oMath xmlns:m="http://schemas.openxmlformats.org/officeDocument/2006/math">
                    <m:r>
                      <a:rPr lang="en-US" sz="27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700" dirty="0"/>
                  <a:t>, find a valid witness for </a:t>
                </a:r>
                <a14:m>
                  <m:oMath xmlns:m="http://schemas.openxmlformats.org/officeDocument/2006/math">
                    <m:r>
                      <a:rPr lang="en-US" sz="27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700" dirty="0"/>
              </a:p>
              <a:p>
                <a:r>
                  <a:rPr lang="en-US" sz="3000" dirty="0">
                    <a:solidFill>
                      <a:srgbClr val="FF0000"/>
                    </a:solidFill>
                  </a:rPr>
                  <a:t>TFNP</a:t>
                </a:r>
                <a:r>
                  <a:rPr lang="en-US" sz="3000" dirty="0"/>
                  <a:t>: problems in </a:t>
                </a:r>
                <a:r>
                  <a:rPr lang="en-US" sz="3000" dirty="0">
                    <a:solidFill>
                      <a:srgbClr val="FF0000"/>
                    </a:solidFill>
                  </a:rPr>
                  <a:t>FNP</a:t>
                </a:r>
                <a:r>
                  <a:rPr lang="en-US" sz="3000" dirty="0"/>
                  <a:t> with </a:t>
                </a:r>
                <a:r>
                  <a:rPr lang="en-US" sz="3000" b="1" dirty="0">
                    <a:solidFill>
                      <a:srgbClr val="FF0000"/>
                    </a:solidFill>
                  </a:rPr>
                  <a:t>guaranteed</a:t>
                </a:r>
                <a:r>
                  <a:rPr lang="en-US" sz="3000" dirty="0">
                    <a:solidFill>
                      <a:srgbClr val="FF0000"/>
                    </a:solidFill>
                  </a:rPr>
                  <a:t> solution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9"/>
              </a:xfrm>
              <a:blipFill>
                <a:blip r:embed="rId3"/>
                <a:stretch>
                  <a:fillRect l="-1449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374186" y="4498523"/>
            <a:ext cx="1943239" cy="200874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28014" y="5041230"/>
            <a:ext cx="1635581" cy="1457871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2766" y="4485893"/>
            <a:ext cx="68320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FNP</a:t>
            </a: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7425" y="5041230"/>
            <a:ext cx="83388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TFNP</a:t>
            </a: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062768" y="5920361"/>
            <a:ext cx="566073" cy="578739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3588" y="5898265"/>
            <a:ext cx="484428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FP</a:t>
            </a: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 rot="2229036">
            <a:off x="7137550" y="4761829"/>
            <a:ext cx="1095789" cy="17019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96668" y="4849709"/>
            <a:ext cx="831318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coNP</a:t>
            </a: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85443" y="4849708"/>
            <a:ext cx="542136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</a:t>
            </a: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087865" y="5717846"/>
            <a:ext cx="566073" cy="59359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79284" y="5665713"/>
            <a:ext cx="34336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 rot="18974898">
            <a:off x="6459995" y="4738705"/>
            <a:ext cx="1096215" cy="176614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H="1">
            <a:off x="2269673" y="5570376"/>
            <a:ext cx="5008207" cy="3957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 flipH="1" flipV="1">
            <a:off x="2711624" y="4869162"/>
            <a:ext cx="5210067" cy="52393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ounded Rectangular Callout 18"/>
          <p:cNvSpPr/>
          <p:nvPr/>
        </p:nvSpPr>
        <p:spPr>
          <a:xfrm>
            <a:off x="8420848" y="1839073"/>
            <a:ext cx="1524000" cy="597917"/>
          </a:xfrm>
          <a:prstGeom prst="wedgeRoundRectCallout">
            <a:avLst>
              <a:gd name="adj1" fmla="val -59240"/>
              <a:gd name="adj2" fmla="val -993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Megiddo- Papadimitriou</a:t>
            </a:r>
          </a:p>
        </p:txBody>
      </p:sp>
    </p:spTree>
    <p:extLst>
      <p:ext uri="{BB962C8B-B14F-4D97-AF65-F5344CB8AC3E}">
        <p14:creationId xmlns:p14="http://schemas.microsoft.com/office/powerpoint/2010/main" val="304128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/>
      <p:bldP spid="11" grpId="0" animBg="1"/>
      <p:bldP spid="12" grpId="0"/>
      <p:bldP spid="13" grpId="0"/>
      <p:bldP spid="14" grpId="0" animBg="1"/>
      <p:bldP spid="15" grpId="0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50" y="735145"/>
            <a:ext cx="4621415" cy="1143000"/>
          </a:xfrm>
        </p:spPr>
        <p:txBody>
          <a:bodyPr/>
          <a:lstStyle/>
          <a:p>
            <a:pPr algn="ctr"/>
            <a:r>
              <a:rPr lang="en-US" dirty="0"/>
              <a:t>TFNP Landscape</a:t>
            </a:r>
            <a:endParaRPr lang="he-IL" dirty="0"/>
          </a:p>
        </p:txBody>
      </p:sp>
      <p:sp>
        <p:nvSpPr>
          <p:cNvPr id="4" name="AutoShape 2" descr="Image result for black box"/>
          <p:cNvSpPr>
            <a:spLocks noChangeAspect="1" noChangeArrowheads="1"/>
          </p:cNvSpPr>
          <p:nvPr/>
        </p:nvSpPr>
        <p:spPr bwMode="auto">
          <a:xfrm>
            <a:off x="11897784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46400" y="1134422"/>
            <a:ext cx="5695312" cy="5408028"/>
            <a:chOff x="152400" y="909562"/>
            <a:chExt cx="5400000" cy="5867400"/>
          </a:xfrm>
        </p:grpSpPr>
        <p:sp>
          <p:nvSpPr>
            <p:cNvPr id="7" name="Oval 6"/>
            <p:cNvSpPr/>
            <p:nvPr/>
          </p:nvSpPr>
          <p:spPr>
            <a:xfrm>
              <a:off x="152400" y="909562"/>
              <a:ext cx="5400000" cy="5867400"/>
            </a:xfrm>
            <a:prstGeom prst="ellipse">
              <a:avLst/>
            </a:prstGeom>
            <a:solidFill>
              <a:srgbClr val="F7F5F9"/>
            </a:solidFill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143520" y="1007025"/>
                  <a:ext cx="1220771" cy="5898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933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𝑻𝑭𝑵𝑷</m:t>
                        </m:r>
                      </m:oMath>
                    </m:oMathPara>
                  </a14:m>
                  <a:endParaRPr kumimoji="0" lang="en-GB" sz="293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520" y="1007024"/>
                  <a:ext cx="760064" cy="43088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/>
          <p:cNvGrpSpPr/>
          <p:nvPr/>
        </p:nvGrpSpPr>
        <p:grpSpPr>
          <a:xfrm>
            <a:off x="5206315" y="1621406"/>
            <a:ext cx="2820085" cy="4459572"/>
            <a:chOff x="1787914" y="1671562"/>
            <a:chExt cx="2422800" cy="5040000"/>
          </a:xfrm>
        </p:grpSpPr>
        <p:sp>
          <p:nvSpPr>
            <p:cNvPr id="31" name="Oval 30"/>
            <p:cNvSpPr/>
            <p:nvPr/>
          </p:nvSpPr>
          <p:spPr>
            <a:xfrm>
              <a:off x="1787914" y="1671562"/>
              <a:ext cx="2422800" cy="5040000"/>
            </a:xfrm>
            <a:prstGeom prst="ellipse">
              <a:avLst/>
            </a:prstGeom>
            <a:solidFill>
              <a:schemeClr val="accent5">
                <a:lumMod val="50000"/>
                <a:alpha val="14902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2694015" y="1711550"/>
                  <a:ext cx="896818" cy="6144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933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𝑷𝑷𝑷</m:t>
                        </m:r>
                      </m:oMath>
                    </m:oMathPara>
                  </a14:m>
                  <a:endParaRPr kumimoji="0" lang="en-GB" sz="2933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4015" y="1711550"/>
                  <a:ext cx="623008" cy="43088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/>
          <p:cNvGrpSpPr/>
          <p:nvPr/>
        </p:nvGrpSpPr>
        <p:grpSpPr>
          <a:xfrm>
            <a:off x="6107979" y="2521109"/>
            <a:ext cx="1727916" cy="3410660"/>
            <a:chOff x="2587806" y="3144375"/>
            <a:chExt cx="1522486" cy="3600000"/>
          </a:xfrm>
        </p:grpSpPr>
        <p:sp>
          <p:nvSpPr>
            <p:cNvPr id="34" name="Oval 33"/>
            <p:cNvSpPr/>
            <p:nvPr/>
          </p:nvSpPr>
          <p:spPr>
            <a:xfrm rot="703808">
              <a:off x="2587806" y="3144375"/>
              <a:ext cx="1440000" cy="3600000"/>
            </a:xfrm>
            <a:prstGeom prst="ellipse">
              <a:avLst/>
            </a:prstGeom>
            <a:solidFill>
              <a:srgbClr val="006600">
                <a:alpha val="1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2950410" y="3442406"/>
                  <a:ext cx="1159882" cy="5738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933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𝑷𝑷𝑨𝑫</m:t>
                        </m:r>
                      </m:oMath>
                    </m:oMathPara>
                  </a14:m>
                  <a:endParaRPr kumimoji="0" lang="en-GB" sz="2933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0410" y="3442406"/>
                  <a:ext cx="775693" cy="430888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2000" r="-68519" b="-80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/>
          <p:cNvGrpSpPr/>
          <p:nvPr/>
        </p:nvGrpSpPr>
        <p:grpSpPr>
          <a:xfrm>
            <a:off x="6141380" y="4343401"/>
            <a:ext cx="864339" cy="1289236"/>
            <a:chOff x="2550949" y="5265600"/>
            <a:chExt cx="816029" cy="1440000"/>
          </a:xfrm>
        </p:grpSpPr>
        <p:sp>
          <p:nvSpPr>
            <p:cNvPr id="37" name="Oval 36"/>
            <p:cNvSpPr/>
            <p:nvPr/>
          </p:nvSpPr>
          <p:spPr>
            <a:xfrm>
              <a:off x="2601268" y="5265600"/>
              <a:ext cx="720000" cy="144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/>
                <p:cNvSpPr/>
                <p:nvPr/>
              </p:nvSpPr>
              <p:spPr>
                <a:xfrm>
                  <a:off x="2550949" y="5374899"/>
                  <a:ext cx="816029" cy="5615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667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𝑪𝑳𝑺</m:t>
                        </m:r>
                      </m:oMath>
                    </m:oMathPara>
                  </a14:m>
                  <a:endParaRPr kumimoji="0" lang="en-GB" sz="26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0949" y="5374899"/>
                  <a:ext cx="797570" cy="45132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ectangular Callout 19"/>
          <p:cNvSpPr/>
          <p:nvPr/>
        </p:nvSpPr>
        <p:spPr>
          <a:xfrm>
            <a:off x="8641711" y="177801"/>
            <a:ext cx="3459273" cy="2257689"/>
          </a:xfrm>
          <a:prstGeom prst="wedgeRectCallout">
            <a:avLst>
              <a:gd name="adj1" fmla="val -106874"/>
              <a:gd name="adj2" fmla="val 4669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Polynomial Pigeonhole Principle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“Every length preserving function either has a collision or a preimage for 0”</a:t>
            </a:r>
            <a:endParaRPr kumimoji="0" lang="he-IL" sz="2133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8229601" y="3784600"/>
            <a:ext cx="3809999" cy="2246080"/>
          </a:xfrm>
          <a:prstGeom prst="wedgeRectCallout">
            <a:avLst>
              <a:gd name="adj1" fmla="val -75870"/>
              <a:gd name="adj2" fmla="val -423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Nash Equilibrium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Brouwer</a:t>
            </a: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Fixed Points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“every directed graph with an unbalanced node must have another”</a:t>
            </a:r>
            <a:endParaRPr kumimoji="0" lang="he-IL" sz="2667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4093632" y="1816826"/>
            <a:ext cx="2771545" cy="4433028"/>
            <a:chOff x="1051922" y="1975913"/>
            <a:chExt cx="1762036" cy="5040000"/>
          </a:xfrm>
        </p:grpSpPr>
        <p:sp>
          <p:nvSpPr>
            <p:cNvPr id="44" name="Oval 43"/>
            <p:cNvSpPr/>
            <p:nvPr/>
          </p:nvSpPr>
          <p:spPr>
            <a:xfrm rot="19800000" flipV="1">
              <a:off x="1051922" y="1975913"/>
              <a:ext cx="1762036" cy="5040000"/>
            </a:xfrm>
            <a:prstGeom prst="ellipse">
              <a:avLst/>
            </a:prstGeom>
            <a:solidFill>
              <a:srgbClr val="FF0000">
                <a:alpha val="1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/>
                <p:nvPr/>
              </p:nvSpPr>
              <p:spPr>
                <a:xfrm>
                  <a:off x="1085147" y="2412799"/>
                  <a:ext cx="606583" cy="6181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933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𝑷𝑳𝑺</m:t>
                        </m:r>
                      </m:oMath>
                    </m:oMathPara>
                  </a14:m>
                  <a:endParaRPr kumimoji="0" lang="en-GB" sz="293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147" y="2412798"/>
                  <a:ext cx="572513" cy="430887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t="-13043" r="-24324" b="-95652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Rectangular Callout 21"/>
          <p:cNvSpPr/>
          <p:nvPr/>
        </p:nvSpPr>
        <p:spPr>
          <a:xfrm>
            <a:off x="706813" y="4441257"/>
            <a:ext cx="3220567" cy="1720417"/>
          </a:xfrm>
          <a:prstGeom prst="wedgeRectCallout">
            <a:avLst>
              <a:gd name="adj1" fmla="val 129496"/>
              <a:gd name="adj2" fmla="val -401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Continuous Local Optimum [DP11]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“Every function has a local optimum”</a:t>
            </a:r>
            <a:endParaRPr kumimoji="0" lang="he-IL" sz="2667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169334" y="1834984"/>
            <a:ext cx="3563463" cy="968481"/>
          </a:xfrm>
          <a:prstGeom prst="wedgeRectCallout">
            <a:avLst>
              <a:gd name="adj1" fmla="val 64674"/>
              <a:gd name="adj2" fmla="val 842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 Optimum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“Every DAG has a sink”</a:t>
            </a:r>
            <a:endParaRPr kumimoji="0" lang="he-IL" sz="2667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9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1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1164</TotalTime>
  <Words>1284</Words>
  <Application>Microsoft Office PowerPoint</Application>
  <PresentationFormat>Widescreen</PresentationFormat>
  <Paragraphs>387</Paragraphs>
  <Slides>38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Arial</vt:lpstr>
      <vt:lpstr>Calibri</vt:lpstr>
      <vt:lpstr>Calisto MT</vt:lpstr>
      <vt:lpstr>Cambria Math</vt:lpstr>
      <vt:lpstr>Curlz MT</vt:lpstr>
      <vt:lpstr>Levenim MT</vt:lpstr>
      <vt:lpstr>Trebuchet MS</vt:lpstr>
      <vt:lpstr>Tw Cen MT</vt:lpstr>
      <vt:lpstr>Tw Cen MT Condensed</vt:lpstr>
      <vt:lpstr>Wingdings 2</vt:lpstr>
      <vt:lpstr>Wingdings 3</vt:lpstr>
      <vt:lpstr>Slate</vt:lpstr>
      <vt:lpstr>Integral</vt:lpstr>
      <vt:lpstr>PowerPoint Presentation</vt:lpstr>
      <vt:lpstr>Search Problems: A Cryptographic Perspective</vt:lpstr>
      <vt:lpstr>Moni</vt:lpstr>
      <vt:lpstr>Computer Science: A Cryptographic Perspective</vt:lpstr>
      <vt:lpstr>PowerPoint Presentation</vt:lpstr>
      <vt:lpstr>PowerPoint Presentation</vt:lpstr>
      <vt:lpstr>Reverse Randomization</vt:lpstr>
      <vt:lpstr>TFNP – Total Function NP [MP91]</vt:lpstr>
      <vt:lpstr>TFNP Landscape</vt:lpstr>
      <vt:lpstr>Hardness</vt:lpstr>
      <vt:lpstr>PowerPoint Presentation</vt:lpstr>
      <vt:lpstr>Hardness based on P ≠NP</vt:lpstr>
      <vt:lpstr>Barriers for Proving TFNP Hardness</vt:lpstr>
      <vt:lpstr>The Five Worlds of Impagliazzo</vt:lpstr>
      <vt:lpstr>The Five Worlds of Impagliazzo</vt:lpstr>
      <vt:lpstr>The Five Worlds of Impagliazzo</vt:lpstr>
      <vt:lpstr>Our Results</vt:lpstr>
      <vt:lpstr>The Five Worlds of Impagliazzo</vt:lpstr>
      <vt:lpstr>The Five Worlds of Impagliazzo</vt:lpstr>
      <vt:lpstr>Proof</vt:lpstr>
      <vt:lpstr>Reverse Randomization</vt:lpstr>
      <vt:lpstr>Proof</vt:lpstr>
      <vt:lpstr>Proof</vt:lpstr>
      <vt:lpstr>Proof</vt:lpstr>
      <vt:lpstr>proof</vt:lpstr>
      <vt:lpstr>proof</vt:lpstr>
      <vt:lpstr>Is this a Hard Distribution?</vt:lpstr>
      <vt:lpstr>Finding a Good Shift</vt:lpstr>
      <vt:lpstr>Nisan-Wigderson Pseudorandom Generator</vt:lpstr>
      <vt:lpstr>Hardness</vt:lpstr>
      <vt:lpstr>Hardness</vt:lpstr>
      <vt:lpstr>The succinct Black-Box Model</vt:lpstr>
      <vt:lpstr>Models of Computation</vt:lpstr>
      <vt:lpstr>Models of Computation</vt:lpstr>
      <vt:lpstr>The Succinct Black-Box Model</vt:lpstr>
      <vt:lpstr>The Succinct Black-Box Model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Festive phd lecture</dc:title>
  <dc:creator>Eylon Yogev</dc:creator>
  <cp:lastModifiedBy>Eylon Yogev</cp:lastModifiedBy>
  <cp:revision>51</cp:revision>
  <dcterms:created xsi:type="dcterms:W3CDTF">2018-05-16T08:56:37Z</dcterms:created>
  <dcterms:modified xsi:type="dcterms:W3CDTF">2018-06-11T12:45:48Z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t-elyony@microsoft.com</vt:lpwstr>
  </property>
  <property fmtid="{D5CDD505-2E9C-101B-9397-08002B2CF9AE}" pid="5" name="MSIP_Label_f42aa342-8706-4288-bd11-ebb85995028c_SetDate">
    <vt:lpwstr>2018-05-22T11:52:30.8135577Z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